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60" r:id="rId5"/>
    <p:sldId id="261" r:id="rId6"/>
    <p:sldId id="262" r:id="rId7"/>
    <p:sldId id="263" r:id="rId8"/>
    <p:sldId id="264" r:id="rId9"/>
    <p:sldId id="265" r:id="rId10"/>
    <p:sldId id="266" r:id="rId11"/>
    <p:sldId id="267" r:id="rId12"/>
    <p:sldId id="269" r:id="rId13"/>
    <p:sldId id="270" r:id="rId14"/>
  </p:sldIdLst>
  <p:sldSz cx="9144000" cy="5143500" type="screen16x9"/>
  <p:notesSz cx="6858000" cy="9144000"/>
  <p:embeddedFontLst>
    <p:embeddedFont>
      <p:font typeface="Amatic SC"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368A45-F38F-455F-A711-18EC268C1B6D}">
  <a:tblStyle styleId="{87368A45-F38F-455F-A711-18EC268C1B6D}"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1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rive.google.com/drive/folders/1mVDJr08DTxCKk2jHbaIge0skhgFL9Iq6" TargetMode="External"/><Relationship Id="rId3" Type="http://schemas.openxmlformats.org/officeDocument/2006/relationships/hyperlink" Target="https://docs.google.com/document/d/1sg1BFR36l6rTVMWp3FQg0U6kgjsLzpD-42TpWElzu7o/edit?usp=sharing" TargetMode="External"/><Relationship Id="rId7" Type="http://schemas.openxmlformats.org/officeDocument/2006/relationships/hyperlink" Target="https://docs.google.com/document/d/1aOPw3hjUF2dCwLfYQ9WiXwA2bDeQADs0gHRgGtYQu9k/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ocs.google.com/document/d/1be6z-xZvJ-evRwTen1p8gAu03FEarxvIrRAiPPTYAdk/edit?usp=sharing" TargetMode="External"/><Relationship Id="rId5" Type="http://schemas.openxmlformats.org/officeDocument/2006/relationships/hyperlink" Target="https://docs.google.com/document/d/1G2KjTZLfW1O1AQXM-cqGLNbKmY6SRph4aDvKJx8vHB4/edit?usp=sharing" TargetMode="External"/><Relationship Id="rId4" Type="http://schemas.openxmlformats.org/officeDocument/2006/relationships/hyperlink" Target="https://docs.google.com/document/d/1ABH7oGRad6LJgKQBlwOzquDeTIQpsXBXHfCd-wSXdvk/edit?usp=shari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g70jNT986R0ccKWOwat_Plgwk17Blpd7CULNVT8MbpE/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drive.google.com/drive/folders/1qubsh4MZ2gYcncjsne4YXOq0Yd6TY0Pt" TargetMode="External"/><Relationship Id="rId4" Type="http://schemas.openxmlformats.org/officeDocument/2006/relationships/hyperlink" Target="https://docs.google.com/document/d/1URMi20M8GRIaRB2rdwIwXWLR6tRH_8M_H1qXkey-cvI/edit?usp=shar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7NXB7F9iL2cP_ffUxMHDCWubEmNUN_FU/ed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OKYkLGTYNTt5mu6YBpagwqvjX3ohAp9ETko5lcrlomY/edi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rive.google.com/drive/folders/1CsUy08MrIcguinzeQ7Pp6pE_RRqhM65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dXFgK0djXSJlfBhevy6c27Tdu717vsj0DxtvxuO-5A4/edi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rive.google.com/drive/folders/15jiqBVPnbAFpbVmSFjxSt83oRhz-Jmzc?usp=sha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d6J3K70ABgwSd6-hxPc2N3grkebIFmMtuebWDe0Vj8Q/edit" TargetMode="External"/><Relationship Id="rId7" Type="http://schemas.openxmlformats.org/officeDocument/2006/relationships/hyperlink" Target="https://drive.google.com/drive/folders/1JQyBSiVOLMAIbpyiNSPRo2vfoM4hL_CA?usp=sha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cs.google.com/document/d/1pvO5EH6dLPRjJJj0p6xTjpSZhyWxSDWn/edit?usp=sharing&amp;ouid=108798834961464760757&amp;rtpof=true&amp;sd=true" TargetMode="External"/><Relationship Id="rId5" Type="http://schemas.openxmlformats.org/officeDocument/2006/relationships/hyperlink" Target="https://docs.google.com/document/d/1MUYHt2cr-GONlw3LpJbt-WLVaRkBBXIS/edit" TargetMode="External"/><Relationship Id="rId4" Type="http://schemas.openxmlformats.org/officeDocument/2006/relationships/hyperlink" Target="https://docs.google.com/document/d/1H8YTzeIoZJk40hVAc-VSqX2dQYy95Ag0/ed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_OpqlLRj-wj-en0aeBvuPJTzmNTm_zsbqLfw9qeZbsU/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rive.google.com/drive/folders/1dr9WxYZyF01_xnAk-DcbaCxbRvFqRX_T" TargetMode="External"/><Relationship Id="rId5" Type="http://schemas.openxmlformats.org/officeDocument/2006/relationships/hyperlink" Target="https://wrm-13b48.kxcdn.com/wp-content/uploads/2021/02/Phase-1-Just-like-me.pdf" TargetMode="External"/><Relationship Id="rId4" Type="http://schemas.openxmlformats.org/officeDocument/2006/relationships/hyperlink" Target="https://docs.google.com/document/d/1TyeiG2Ild8tGmG7DO1Mjat1oN4fjhS6ctgBbJOnOFk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b1409850a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b1409850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b1409850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b1409850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UtW Progression of Skills: </a:t>
            </a:r>
            <a:r>
              <a:rPr lang="en-GB" u="sng" dirty="0">
                <a:solidFill>
                  <a:schemeClr val="hlink"/>
                </a:solidFill>
                <a:hlinkClick r:id="rId3"/>
              </a:rPr>
              <a:t>Past&amp;Present</a:t>
            </a:r>
            <a:r>
              <a:rPr lang="en-GB" dirty="0">
                <a:solidFill>
                  <a:schemeClr val="dk1"/>
                </a:solidFill>
              </a:rPr>
              <a:t> [History], </a:t>
            </a:r>
            <a:r>
              <a:rPr lang="en-GB" u="sng" dirty="0">
                <a:solidFill>
                  <a:schemeClr val="hlink"/>
                </a:solidFill>
                <a:hlinkClick r:id="rId4"/>
              </a:rPr>
              <a:t>Geography</a:t>
            </a:r>
            <a:r>
              <a:rPr lang="en-GB" dirty="0">
                <a:solidFill>
                  <a:schemeClr val="dk1"/>
                </a:solidFill>
              </a:rPr>
              <a:t>, </a:t>
            </a:r>
            <a:r>
              <a:rPr lang="en-GB" u="sng" dirty="0">
                <a:solidFill>
                  <a:schemeClr val="hlink"/>
                </a:solidFill>
                <a:hlinkClick r:id="rId5"/>
              </a:rPr>
              <a:t>Natural World</a:t>
            </a:r>
            <a:r>
              <a:rPr lang="en-GB" dirty="0">
                <a:solidFill>
                  <a:schemeClr val="dk1"/>
                </a:solidFill>
              </a:rPr>
              <a:t> [Science], OE, </a:t>
            </a:r>
            <a:r>
              <a:rPr lang="en-GB" u="sng" dirty="0">
                <a:solidFill>
                  <a:schemeClr val="hlink"/>
                </a:solidFill>
                <a:hlinkClick r:id="rId6"/>
              </a:rPr>
              <a:t>People, Culture&amp;Communities</a:t>
            </a:r>
            <a:r>
              <a:rPr lang="en-GB" dirty="0">
                <a:solidFill>
                  <a:schemeClr val="dk1"/>
                </a:solidFill>
              </a:rPr>
              <a:t> [RE], </a:t>
            </a:r>
            <a:r>
              <a:rPr lang="en-GB" u="sng" dirty="0">
                <a:solidFill>
                  <a:schemeClr val="hlink"/>
                </a:solidFill>
                <a:hlinkClick r:id="rId7"/>
              </a:rPr>
              <a:t>Computing</a:t>
            </a:r>
            <a:endParaRPr dirty="0">
              <a:solidFill>
                <a:schemeClr val="dk1"/>
              </a:solidFill>
            </a:endParaRPr>
          </a:p>
          <a:p>
            <a:pPr marL="0" lvl="0" indent="0" algn="l" rtl="0">
              <a:spcBef>
                <a:spcPts val="0"/>
              </a:spcBef>
              <a:spcAft>
                <a:spcPts val="0"/>
              </a:spcAft>
              <a:buNone/>
            </a:pPr>
            <a:r>
              <a:rPr lang="en-GB" u="sng" dirty="0">
                <a:solidFill>
                  <a:schemeClr val="hlink"/>
                </a:solidFill>
                <a:hlinkClick r:id="rId8"/>
              </a:rPr>
              <a:t>UtW Lesson Plans &amp; Links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714b389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714b389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Art &amp; Design Progression of Skills</a:t>
            </a:r>
            <a:r>
              <a:rPr lang="en-GB" dirty="0">
                <a:solidFill>
                  <a:schemeClr val="dk1"/>
                </a:solidFill>
              </a:rPr>
              <a:t> </a:t>
            </a:r>
            <a:endParaRPr dirty="0">
              <a:solidFill>
                <a:schemeClr val="dk1"/>
              </a:solidFill>
            </a:endParaRPr>
          </a:p>
          <a:p>
            <a:pPr marL="0" lvl="0" indent="0" algn="l" rtl="0">
              <a:spcBef>
                <a:spcPts val="0"/>
              </a:spcBef>
              <a:spcAft>
                <a:spcPts val="0"/>
              </a:spcAft>
              <a:buNone/>
            </a:pPr>
            <a:r>
              <a:rPr lang="en-GB" u="sng" dirty="0">
                <a:solidFill>
                  <a:schemeClr val="hlink"/>
                </a:solidFill>
                <a:hlinkClick r:id="rId4"/>
              </a:rPr>
              <a:t>Music Progression of Skills </a:t>
            </a:r>
            <a:endParaRPr dirty="0">
              <a:solidFill>
                <a:schemeClr val="dk1"/>
              </a:solidFill>
            </a:endParaRPr>
          </a:p>
          <a:p>
            <a:pPr marL="0" lvl="0" indent="0" algn="l" rtl="0">
              <a:spcBef>
                <a:spcPts val="0"/>
              </a:spcBef>
              <a:spcAft>
                <a:spcPts val="0"/>
              </a:spcAft>
              <a:buNone/>
            </a:pPr>
            <a:r>
              <a:rPr lang="en-GB" u="sng" dirty="0">
                <a:solidFill>
                  <a:schemeClr val="hlink"/>
                </a:solidFill>
                <a:hlinkClick r:id="rId5"/>
              </a:rPr>
              <a:t>EAD Lesson Plans &amp; Links</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b624ce206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b624ce20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95d1b5d3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95d1b5d3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31dab07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31dab07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Link to Planning: </a:t>
            </a:r>
            <a:r>
              <a:rPr lang="en-GB" u="sng" dirty="0">
                <a:solidFill>
                  <a:schemeClr val="hlink"/>
                </a:solidFill>
                <a:hlinkClick r:id="rId3"/>
              </a:rPr>
              <a:t>MTP</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b624ce20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b624ce20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u="sng" dirty="0">
                <a:solidFill>
                  <a:schemeClr val="hlink"/>
                </a:solidFill>
                <a:hlinkClick r:id="rId3"/>
              </a:rPr>
              <a:t>CL Progression of Skills</a:t>
            </a:r>
            <a:endParaRPr dirty="0"/>
          </a:p>
          <a:p>
            <a:pPr marL="0" lvl="0" indent="0" algn="l" rtl="0">
              <a:spcBef>
                <a:spcPts val="0"/>
              </a:spcBef>
              <a:spcAft>
                <a:spcPts val="0"/>
              </a:spcAft>
              <a:buNone/>
            </a:pPr>
            <a:r>
              <a:rPr lang="en-GB" u="sng" dirty="0">
                <a:solidFill>
                  <a:schemeClr val="hlink"/>
                </a:solidFill>
                <a:hlinkClick r:id="rId4"/>
              </a:rPr>
              <a:t>Poetry Basket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b624ce20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b624ce20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u="sng" dirty="0">
                <a:solidFill>
                  <a:schemeClr val="hlink"/>
                </a:solidFill>
                <a:hlinkClick r:id="rId3"/>
              </a:rPr>
              <a:t>PSED Progression of Skills</a:t>
            </a:r>
            <a:endParaRPr dirty="0"/>
          </a:p>
          <a:p>
            <a:pPr marL="0" lvl="0" indent="0" algn="l" rtl="0">
              <a:spcBef>
                <a:spcPts val="0"/>
              </a:spcBef>
              <a:spcAft>
                <a:spcPts val="0"/>
              </a:spcAft>
              <a:buNone/>
            </a:pPr>
            <a:r>
              <a:rPr lang="en-GB" u="sng" dirty="0">
                <a:solidFill>
                  <a:schemeClr val="hlink"/>
                </a:solidFill>
                <a:hlinkClick r:id="rId4"/>
              </a:rPr>
              <a:t>Jigsaw</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714b3891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714b3891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PE Progression of Skills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535a60cc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535a60cc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Reading Progression of Skills </a:t>
            </a:r>
            <a:endParaRPr dirty="0"/>
          </a:p>
          <a:p>
            <a:pPr marL="0" lvl="0" indent="0" algn="l" rtl="0">
              <a:spcBef>
                <a:spcPts val="0"/>
              </a:spcBef>
              <a:spcAft>
                <a:spcPts val="0"/>
              </a:spcAft>
              <a:buNone/>
            </a:pPr>
            <a:r>
              <a:rPr lang="en-GB" u="sng" dirty="0">
                <a:solidFill>
                  <a:schemeClr val="hlink"/>
                </a:solidFill>
                <a:hlinkClick r:id="rId4"/>
              </a:rPr>
              <a:t>Literacy MTP</a:t>
            </a:r>
            <a:endParaRPr dirty="0"/>
          </a:p>
          <a:p>
            <a:pPr marL="0" lvl="0" indent="0" algn="l" rtl="0">
              <a:spcBef>
                <a:spcPts val="0"/>
              </a:spcBef>
              <a:spcAft>
                <a:spcPts val="0"/>
              </a:spcAft>
              <a:buNone/>
            </a:pPr>
            <a:r>
              <a:rPr lang="en-GB" u="sng" dirty="0">
                <a:solidFill>
                  <a:schemeClr val="hlink"/>
                </a:solidFill>
                <a:hlinkClick r:id="rId5"/>
              </a:rPr>
              <a:t>Writing Development</a:t>
            </a:r>
            <a:endParaRPr dirty="0"/>
          </a:p>
          <a:p>
            <a:pPr marL="0" lvl="0" indent="0" algn="l" rtl="0">
              <a:spcBef>
                <a:spcPts val="0"/>
              </a:spcBef>
              <a:spcAft>
                <a:spcPts val="0"/>
              </a:spcAft>
              <a:buNone/>
            </a:pPr>
            <a:r>
              <a:rPr lang="en-GB" u="sng" dirty="0">
                <a:solidFill>
                  <a:schemeClr val="hlink"/>
                </a:solidFill>
                <a:hlinkClick r:id="rId6"/>
              </a:rPr>
              <a:t>Pencil Grip Development</a:t>
            </a:r>
            <a:endParaRPr dirty="0"/>
          </a:p>
          <a:p>
            <a:pPr marL="0" lvl="0" indent="0" algn="l" rtl="0">
              <a:spcBef>
                <a:spcPts val="0"/>
              </a:spcBef>
              <a:spcAft>
                <a:spcPts val="0"/>
              </a:spcAft>
              <a:buNone/>
            </a:pPr>
            <a:r>
              <a:rPr lang="en-GB" u="sng" dirty="0">
                <a:solidFill>
                  <a:schemeClr val="hlink"/>
                </a:solidFill>
                <a:hlinkClick r:id="rId7"/>
              </a:rPr>
              <a:t>Shared Reading (VIPERS)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95d1b5d3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95d1b5d3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Talk for Writing</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Essential Phonics</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b624ce206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b624ce20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Mathematics Progression of Skills</a:t>
            </a:r>
            <a:endParaRPr dirty="0"/>
          </a:p>
          <a:p>
            <a:pPr marL="0" lvl="0" indent="0" algn="l" rtl="0">
              <a:spcBef>
                <a:spcPts val="0"/>
              </a:spcBef>
              <a:spcAft>
                <a:spcPts val="0"/>
              </a:spcAft>
              <a:buNone/>
            </a:pPr>
            <a:r>
              <a:rPr lang="en-GB" u="sng" dirty="0">
                <a:solidFill>
                  <a:schemeClr val="hlink"/>
                </a:solidFill>
                <a:hlinkClick r:id="rId4"/>
              </a:rPr>
              <a:t>STEM Sentence Progression</a:t>
            </a:r>
            <a:endParaRPr dirty="0"/>
          </a:p>
          <a:p>
            <a:pPr marL="0" lvl="0" indent="0" algn="l" rtl="0">
              <a:spcBef>
                <a:spcPts val="0"/>
              </a:spcBef>
              <a:spcAft>
                <a:spcPts val="0"/>
              </a:spcAft>
              <a:buNone/>
            </a:pPr>
            <a:r>
              <a:rPr lang="en-GB" u="sng" dirty="0">
                <a:solidFill>
                  <a:schemeClr val="hlink"/>
                </a:solidFill>
                <a:hlinkClick r:id="rId5"/>
              </a:rPr>
              <a:t>White Rose Maths SOL</a:t>
            </a:r>
            <a:endParaRPr dirty="0"/>
          </a:p>
          <a:p>
            <a:pPr marL="0" lvl="0" indent="0" algn="l" rtl="0">
              <a:spcBef>
                <a:spcPts val="0"/>
              </a:spcBef>
              <a:spcAft>
                <a:spcPts val="0"/>
              </a:spcAft>
              <a:buNone/>
            </a:pPr>
            <a:r>
              <a:rPr lang="en-GB" u="sng" dirty="0">
                <a:solidFill>
                  <a:schemeClr val="hlink"/>
                </a:solidFill>
                <a:hlinkClick r:id="rId6"/>
              </a:rPr>
              <a:t>Key Skills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81650" tIns="40825" rIns="81650" bIns="40825" anchor="b" anchorCtr="0">
            <a:noAutofit/>
          </a:bodyPr>
          <a:lstStyle>
            <a:lvl1pPr lvl="0" algn="ctr" rtl="0">
              <a:lnSpc>
                <a:spcPct val="90000"/>
              </a:lnSpc>
              <a:spcBef>
                <a:spcPts val="0"/>
              </a:spcBef>
              <a:spcAft>
                <a:spcPts val="0"/>
              </a:spcAft>
              <a:buClr>
                <a:schemeClr val="dk1"/>
              </a:buClr>
              <a:buSzPts val="5400"/>
              <a:buFont typeface="Calibri"/>
              <a:buNone/>
              <a:defRPr sz="54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81650" tIns="40825" rIns="81650" bIns="40825" anchor="t" anchorCtr="0">
            <a:noAutofit/>
          </a:bodyPr>
          <a:lstStyle>
            <a:lvl1pPr lvl="0" algn="ctr" rtl="0">
              <a:lnSpc>
                <a:spcPct val="90000"/>
              </a:lnSpc>
              <a:spcBef>
                <a:spcPts val="900"/>
              </a:spcBef>
              <a:spcAft>
                <a:spcPts val="0"/>
              </a:spcAft>
              <a:buClr>
                <a:schemeClr val="dk1"/>
              </a:buClr>
              <a:buSzPts val="2100"/>
              <a:buNone/>
              <a:defRPr sz="2100"/>
            </a:lvl1pPr>
            <a:lvl2pPr lvl="1" algn="ctr" rtl="0">
              <a:lnSpc>
                <a:spcPct val="90000"/>
              </a:lnSpc>
              <a:spcBef>
                <a:spcPts val="400"/>
              </a:spcBef>
              <a:spcAft>
                <a:spcPts val="0"/>
              </a:spcAft>
              <a:buClr>
                <a:schemeClr val="dk1"/>
              </a:buClr>
              <a:buSzPts val="1800"/>
              <a:buNone/>
              <a:defRPr sz="1800"/>
            </a:lvl2pPr>
            <a:lvl3pPr lvl="2" algn="ctr" rtl="0">
              <a:lnSpc>
                <a:spcPct val="90000"/>
              </a:lnSpc>
              <a:spcBef>
                <a:spcPts val="400"/>
              </a:spcBef>
              <a:spcAft>
                <a:spcPts val="0"/>
              </a:spcAft>
              <a:buClr>
                <a:schemeClr val="dk1"/>
              </a:buClr>
              <a:buSzPts val="1600"/>
              <a:buNone/>
              <a:defRPr sz="1600"/>
            </a:lvl3pPr>
            <a:lvl4pPr lvl="3" algn="ctr" rtl="0">
              <a:lnSpc>
                <a:spcPct val="90000"/>
              </a:lnSpc>
              <a:spcBef>
                <a:spcPts val="400"/>
              </a:spcBef>
              <a:spcAft>
                <a:spcPts val="0"/>
              </a:spcAft>
              <a:buClr>
                <a:schemeClr val="dk1"/>
              </a:buClr>
              <a:buSzPts val="1400"/>
              <a:buNone/>
              <a:defRPr sz="1400"/>
            </a:lvl4pPr>
            <a:lvl5pPr lvl="4" algn="ctr" rtl="0">
              <a:lnSpc>
                <a:spcPct val="90000"/>
              </a:lnSpc>
              <a:spcBef>
                <a:spcPts val="400"/>
              </a:spcBef>
              <a:spcAft>
                <a:spcPts val="0"/>
              </a:spcAft>
              <a:buClr>
                <a:schemeClr val="dk1"/>
              </a:buClr>
              <a:buSzPts val="1400"/>
              <a:buNone/>
              <a:defRPr sz="1400"/>
            </a:lvl5pPr>
            <a:lvl6pPr lvl="5" algn="ctr" rtl="0">
              <a:lnSpc>
                <a:spcPct val="90000"/>
              </a:lnSpc>
              <a:spcBef>
                <a:spcPts val="400"/>
              </a:spcBef>
              <a:spcAft>
                <a:spcPts val="0"/>
              </a:spcAft>
              <a:buClr>
                <a:schemeClr val="dk1"/>
              </a:buClr>
              <a:buSzPts val="1400"/>
              <a:buNone/>
              <a:defRPr sz="1400"/>
            </a:lvl6pPr>
            <a:lvl7pPr lvl="6" algn="ctr" rtl="0">
              <a:lnSpc>
                <a:spcPct val="90000"/>
              </a:lnSpc>
              <a:spcBef>
                <a:spcPts val="400"/>
              </a:spcBef>
              <a:spcAft>
                <a:spcPts val="0"/>
              </a:spcAft>
              <a:buClr>
                <a:schemeClr val="dk1"/>
              </a:buClr>
              <a:buSzPts val="1400"/>
              <a:buNone/>
              <a:defRPr sz="1400"/>
            </a:lvl7pPr>
            <a:lvl8pPr lvl="7" algn="ctr" rtl="0">
              <a:lnSpc>
                <a:spcPct val="90000"/>
              </a:lnSpc>
              <a:spcBef>
                <a:spcPts val="400"/>
              </a:spcBef>
              <a:spcAft>
                <a:spcPts val="0"/>
              </a:spcAft>
              <a:buClr>
                <a:schemeClr val="dk1"/>
              </a:buClr>
              <a:buSzPts val="1400"/>
              <a:buNone/>
              <a:defRPr sz="1400"/>
            </a:lvl8pPr>
            <a:lvl9pPr lvl="8" algn="ctr" rtl="0">
              <a:lnSpc>
                <a:spcPct val="90000"/>
              </a:lnSpc>
              <a:spcBef>
                <a:spcPts val="400"/>
              </a:spcBef>
              <a:spcAft>
                <a:spcPts val="0"/>
              </a:spcAft>
              <a:buClr>
                <a:schemeClr val="dk1"/>
              </a:buClr>
              <a:buSzPts val="1400"/>
              <a:buNone/>
              <a:defRPr sz="1400"/>
            </a:lvl9pPr>
          </a:lstStyle>
          <a:p>
            <a:endParaRPr/>
          </a:p>
        </p:txBody>
      </p:sp>
      <p:sp>
        <p:nvSpPr>
          <p:cNvPr id="59" name="Google Shape;59;p14"/>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0" name="Google Shape;60;p14"/>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1" name="Google Shape;61;p14"/>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65" name="Google Shape;65;p15"/>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6" name="Google Shape;66;p15"/>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7" name="Google Shape;67;p15"/>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5"/>
            <a:ext cx="7886700" cy="2139600"/>
          </a:xfrm>
          <a:prstGeom prst="rect">
            <a:avLst/>
          </a:prstGeom>
          <a:noFill/>
          <a:ln>
            <a:noFill/>
          </a:ln>
        </p:spPr>
        <p:txBody>
          <a:bodyPr spcFirstLastPara="1" wrap="square" lIns="81650" tIns="40825" rIns="81650" bIns="40825" anchor="b" anchorCtr="0">
            <a:noAutofit/>
          </a:bodyPr>
          <a:lstStyle>
            <a:lvl1pPr lvl="0" algn="l" rtl="0">
              <a:lnSpc>
                <a:spcPct val="90000"/>
              </a:lnSpc>
              <a:spcBef>
                <a:spcPts val="0"/>
              </a:spcBef>
              <a:spcAft>
                <a:spcPts val="0"/>
              </a:spcAft>
              <a:buClr>
                <a:schemeClr val="dk1"/>
              </a:buClr>
              <a:buSzPts val="5400"/>
              <a:buFont typeface="Calibri"/>
              <a:buNone/>
              <a:defRPr sz="54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70" name="Google Shape;70;p16"/>
          <p:cNvSpPr txBox="1">
            <a:spLocks noGrp="1"/>
          </p:cNvSpPr>
          <p:nvPr>
            <p:ph type="body" idx="1"/>
          </p:nvPr>
        </p:nvSpPr>
        <p:spPr>
          <a:xfrm>
            <a:off x="623888" y="3442099"/>
            <a:ext cx="7886700" cy="1125000"/>
          </a:xfrm>
          <a:prstGeom prst="rect">
            <a:avLst/>
          </a:prstGeom>
          <a:noFill/>
          <a:ln>
            <a:noFill/>
          </a:ln>
        </p:spPr>
        <p:txBody>
          <a:bodyPr spcFirstLastPara="1" wrap="square" lIns="81650" tIns="40825" rIns="81650" bIns="40825" anchor="t" anchorCtr="0">
            <a:noAutofit/>
          </a:bodyPr>
          <a:lstStyle>
            <a:lvl1pPr marL="457200" lvl="0" indent="-228600" algn="l" rtl="0">
              <a:lnSpc>
                <a:spcPct val="90000"/>
              </a:lnSpc>
              <a:spcBef>
                <a:spcPts val="900"/>
              </a:spcBef>
              <a:spcAft>
                <a:spcPts val="0"/>
              </a:spcAft>
              <a:buClr>
                <a:schemeClr val="dk1"/>
              </a:buClr>
              <a:buSzPts val="2100"/>
              <a:buNone/>
              <a:defRPr sz="2100">
                <a:solidFill>
                  <a:schemeClr val="dk1"/>
                </a:solidFill>
              </a:defRPr>
            </a:lvl1pPr>
            <a:lvl2pPr marL="914400" lvl="1" indent="-228600" algn="l" rtl="0">
              <a:lnSpc>
                <a:spcPct val="90000"/>
              </a:lnSpc>
              <a:spcBef>
                <a:spcPts val="400"/>
              </a:spcBef>
              <a:spcAft>
                <a:spcPts val="0"/>
              </a:spcAft>
              <a:buClr>
                <a:srgbClr val="888888"/>
              </a:buClr>
              <a:buSzPts val="1800"/>
              <a:buNone/>
              <a:defRPr sz="1800">
                <a:solidFill>
                  <a:srgbClr val="888888"/>
                </a:solidFill>
              </a:defRPr>
            </a:lvl2pPr>
            <a:lvl3pPr marL="1371600" lvl="2" indent="-228600" algn="l" rtl="0">
              <a:lnSpc>
                <a:spcPct val="90000"/>
              </a:lnSpc>
              <a:spcBef>
                <a:spcPts val="400"/>
              </a:spcBef>
              <a:spcAft>
                <a:spcPts val="0"/>
              </a:spcAft>
              <a:buClr>
                <a:srgbClr val="888888"/>
              </a:buClr>
              <a:buSzPts val="1600"/>
              <a:buNone/>
              <a:defRPr sz="1600">
                <a:solidFill>
                  <a:srgbClr val="888888"/>
                </a:solidFill>
              </a:defRPr>
            </a:lvl3pPr>
            <a:lvl4pPr marL="1828800" lvl="3" indent="-228600" algn="l" rtl="0">
              <a:lnSpc>
                <a:spcPct val="90000"/>
              </a:lnSpc>
              <a:spcBef>
                <a:spcPts val="400"/>
              </a:spcBef>
              <a:spcAft>
                <a:spcPts val="0"/>
              </a:spcAft>
              <a:buClr>
                <a:srgbClr val="888888"/>
              </a:buClr>
              <a:buSzPts val="1400"/>
              <a:buNone/>
              <a:defRPr sz="1400">
                <a:solidFill>
                  <a:srgbClr val="888888"/>
                </a:solidFill>
              </a:defRPr>
            </a:lvl4pPr>
            <a:lvl5pPr marL="2286000" lvl="4" indent="-228600" algn="l" rtl="0">
              <a:lnSpc>
                <a:spcPct val="90000"/>
              </a:lnSpc>
              <a:spcBef>
                <a:spcPts val="400"/>
              </a:spcBef>
              <a:spcAft>
                <a:spcPts val="0"/>
              </a:spcAft>
              <a:buClr>
                <a:srgbClr val="888888"/>
              </a:buClr>
              <a:buSzPts val="1400"/>
              <a:buNone/>
              <a:defRPr sz="1400">
                <a:solidFill>
                  <a:srgbClr val="888888"/>
                </a:solidFill>
              </a:defRPr>
            </a:lvl5pPr>
            <a:lvl6pPr marL="2743200" lvl="5" indent="-228600" algn="l" rtl="0">
              <a:lnSpc>
                <a:spcPct val="90000"/>
              </a:lnSpc>
              <a:spcBef>
                <a:spcPts val="400"/>
              </a:spcBef>
              <a:spcAft>
                <a:spcPts val="0"/>
              </a:spcAft>
              <a:buClr>
                <a:srgbClr val="888888"/>
              </a:buClr>
              <a:buSzPts val="1400"/>
              <a:buNone/>
              <a:defRPr sz="1400">
                <a:solidFill>
                  <a:srgbClr val="888888"/>
                </a:solidFill>
              </a:defRPr>
            </a:lvl6pPr>
            <a:lvl7pPr marL="3200400" lvl="6" indent="-228600" algn="l" rtl="0">
              <a:lnSpc>
                <a:spcPct val="90000"/>
              </a:lnSpc>
              <a:spcBef>
                <a:spcPts val="400"/>
              </a:spcBef>
              <a:spcAft>
                <a:spcPts val="0"/>
              </a:spcAft>
              <a:buClr>
                <a:srgbClr val="888888"/>
              </a:buClr>
              <a:buSzPts val="1400"/>
              <a:buNone/>
              <a:defRPr sz="1400">
                <a:solidFill>
                  <a:srgbClr val="888888"/>
                </a:solidFill>
              </a:defRPr>
            </a:lvl7pPr>
            <a:lvl8pPr marL="3657600" lvl="7" indent="-228600" algn="l" rtl="0">
              <a:lnSpc>
                <a:spcPct val="90000"/>
              </a:lnSpc>
              <a:spcBef>
                <a:spcPts val="400"/>
              </a:spcBef>
              <a:spcAft>
                <a:spcPts val="0"/>
              </a:spcAft>
              <a:buClr>
                <a:srgbClr val="888888"/>
              </a:buClr>
              <a:buSzPts val="1400"/>
              <a:buNone/>
              <a:defRPr sz="1400">
                <a:solidFill>
                  <a:srgbClr val="888888"/>
                </a:solidFill>
              </a:defRPr>
            </a:lvl8pPr>
            <a:lvl9pPr marL="4114800" lvl="8" indent="-228600" algn="l" rtl="0">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72" name="Google Shape;72;p16"/>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73" name="Google Shape;73;p16"/>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78" name="Google Shape;78;p17"/>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79" name="Google Shape;79;p17"/>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80" name="Google Shape;80;p17"/>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83" name="Google Shape;83;p18"/>
          <p:cNvSpPr txBox="1">
            <a:spLocks noGrp="1"/>
          </p:cNvSpPr>
          <p:nvPr>
            <p:ph type="body" idx="1"/>
          </p:nvPr>
        </p:nvSpPr>
        <p:spPr>
          <a:xfrm>
            <a:off x="629842" y="1260872"/>
            <a:ext cx="3868200" cy="618000"/>
          </a:xfrm>
          <a:prstGeom prst="rect">
            <a:avLst/>
          </a:prstGeom>
          <a:noFill/>
          <a:ln>
            <a:noFill/>
          </a:ln>
        </p:spPr>
        <p:txBody>
          <a:bodyPr spcFirstLastPara="1" wrap="square" lIns="81650" tIns="40825" rIns="81650" bIns="40825" anchor="b" anchorCtr="0">
            <a:noAutofit/>
          </a:bodyPr>
          <a:lstStyle>
            <a:lvl1pPr marL="457200" lvl="0" indent="-228600" algn="l" rtl="0">
              <a:lnSpc>
                <a:spcPct val="90000"/>
              </a:lnSpc>
              <a:spcBef>
                <a:spcPts val="900"/>
              </a:spcBef>
              <a:spcAft>
                <a:spcPts val="0"/>
              </a:spcAft>
              <a:buClr>
                <a:schemeClr val="dk1"/>
              </a:buClr>
              <a:buSzPts val="2100"/>
              <a:buNone/>
              <a:defRPr sz="2100" b="1"/>
            </a:lvl1pPr>
            <a:lvl2pPr marL="914400" lvl="1" indent="-228600" algn="l" rtl="0">
              <a:lnSpc>
                <a:spcPct val="90000"/>
              </a:lnSpc>
              <a:spcBef>
                <a:spcPts val="400"/>
              </a:spcBef>
              <a:spcAft>
                <a:spcPts val="0"/>
              </a:spcAft>
              <a:buClr>
                <a:schemeClr val="dk1"/>
              </a:buClr>
              <a:buSzPts val="1800"/>
              <a:buNone/>
              <a:defRPr sz="1800" b="1"/>
            </a:lvl2pPr>
            <a:lvl3pPr marL="1371600" lvl="2" indent="-228600" algn="l" rtl="0">
              <a:lnSpc>
                <a:spcPct val="90000"/>
              </a:lnSpc>
              <a:spcBef>
                <a:spcPts val="400"/>
              </a:spcBef>
              <a:spcAft>
                <a:spcPts val="0"/>
              </a:spcAft>
              <a:buClr>
                <a:schemeClr val="dk1"/>
              </a:buClr>
              <a:buSzPts val="1600"/>
              <a:buNone/>
              <a:defRPr sz="1600" b="1"/>
            </a:lvl3pPr>
            <a:lvl4pPr marL="1828800" lvl="3" indent="-228600" algn="l" rtl="0">
              <a:lnSpc>
                <a:spcPct val="90000"/>
              </a:lnSpc>
              <a:spcBef>
                <a:spcPts val="400"/>
              </a:spcBef>
              <a:spcAft>
                <a:spcPts val="0"/>
              </a:spcAft>
              <a:buClr>
                <a:schemeClr val="dk1"/>
              </a:buClr>
              <a:buSzPts val="1400"/>
              <a:buNone/>
              <a:defRPr sz="1400" b="1"/>
            </a:lvl4pPr>
            <a:lvl5pPr marL="2286000" lvl="4" indent="-228600" algn="l" rtl="0">
              <a:lnSpc>
                <a:spcPct val="90000"/>
              </a:lnSpc>
              <a:spcBef>
                <a:spcPts val="400"/>
              </a:spcBef>
              <a:spcAft>
                <a:spcPts val="0"/>
              </a:spcAft>
              <a:buClr>
                <a:schemeClr val="dk1"/>
              </a:buClr>
              <a:buSzPts val="1400"/>
              <a:buNone/>
              <a:defRPr sz="1400" b="1"/>
            </a:lvl5pPr>
            <a:lvl6pPr marL="2743200" lvl="5" indent="-228600" algn="l" rtl="0">
              <a:lnSpc>
                <a:spcPct val="90000"/>
              </a:lnSpc>
              <a:spcBef>
                <a:spcPts val="400"/>
              </a:spcBef>
              <a:spcAft>
                <a:spcPts val="0"/>
              </a:spcAft>
              <a:buClr>
                <a:schemeClr val="dk1"/>
              </a:buClr>
              <a:buSzPts val="1400"/>
              <a:buNone/>
              <a:defRPr sz="1400" b="1"/>
            </a:lvl6pPr>
            <a:lvl7pPr marL="3200400" lvl="6" indent="-228600" algn="l" rtl="0">
              <a:lnSpc>
                <a:spcPct val="90000"/>
              </a:lnSpc>
              <a:spcBef>
                <a:spcPts val="400"/>
              </a:spcBef>
              <a:spcAft>
                <a:spcPts val="0"/>
              </a:spcAft>
              <a:buClr>
                <a:schemeClr val="dk1"/>
              </a:buClr>
              <a:buSzPts val="1400"/>
              <a:buNone/>
              <a:defRPr sz="1400" b="1"/>
            </a:lvl7pPr>
            <a:lvl8pPr marL="3657600" lvl="7" indent="-228600" algn="l" rtl="0">
              <a:lnSpc>
                <a:spcPct val="90000"/>
              </a:lnSpc>
              <a:spcBef>
                <a:spcPts val="400"/>
              </a:spcBef>
              <a:spcAft>
                <a:spcPts val="0"/>
              </a:spcAft>
              <a:buClr>
                <a:schemeClr val="dk1"/>
              </a:buClr>
              <a:buSzPts val="1400"/>
              <a:buNone/>
              <a:defRPr sz="1400" b="1"/>
            </a:lvl8pPr>
            <a:lvl9pPr marL="4114800" lvl="8" indent="-228600" algn="l" rtl="0">
              <a:lnSpc>
                <a:spcPct val="90000"/>
              </a:lnSpc>
              <a:spcBef>
                <a:spcPts val="400"/>
              </a:spcBef>
              <a:spcAft>
                <a:spcPts val="0"/>
              </a:spcAft>
              <a:buClr>
                <a:schemeClr val="dk1"/>
              </a:buClr>
              <a:buSzPts val="1400"/>
              <a:buNone/>
              <a:defRPr sz="1400" b="1"/>
            </a:lvl9pPr>
          </a:lstStyle>
          <a:p>
            <a:endParaRPr/>
          </a:p>
        </p:txBody>
      </p:sp>
      <p:sp>
        <p:nvSpPr>
          <p:cNvPr id="84" name="Google Shape;84;p18"/>
          <p:cNvSpPr txBox="1">
            <a:spLocks noGrp="1"/>
          </p:cNvSpPr>
          <p:nvPr>
            <p:ph type="body" idx="2"/>
          </p:nvPr>
        </p:nvSpPr>
        <p:spPr>
          <a:xfrm>
            <a:off x="629842" y="1878806"/>
            <a:ext cx="3868200" cy="27636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81650" tIns="40825" rIns="81650" bIns="40825" anchor="b" anchorCtr="0">
            <a:noAutofit/>
          </a:bodyPr>
          <a:lstStyle>
            <a:lvl1pPr marL="457200" lvl="0" indent="-228600" algn="l" rtl="0">
              <a:lnSpc>
                <a:spcPct val="90000"/>
              </a:lnSpc>
              <a:spcBef>
                <a:spcPts val="900"/>
              </a:spcBef>
              <a:spcAft>
                <a:spcPts val="0"/>
              </a:spcAft>
              <a:buClr>
                <a:schemeClr val="dk1"/>
              </a:buClr>
              <a:buSzPts val="2100"/>
              <a:buNone/>
              <a:defRPr sz="2100" b="1"/>
            </a:lvl1pPr>
            <a:lvl2pPr marL="914400" lvl="1" indent="-228600" algn="l" rtl="0">
              <a:lnSpc>
                <a:spcPct val="90000"/>
              </a:lnSpc>
              <a:spcBef>
                <a:spcPts val="400"/>
              </a:spcBef>
              <a:spcAft>
                <a:spcPts val="0"/>
              </a:spcAft>
              <a:buClr>
                <a:schemeClr val="dk1"/>
              </a:buClr>
              <a:buSzPts val="1800"/>
              <a:buNone/>
              <a:defRPr sz="1800" b="1"/>
            </a:lvl2pPr>
            <a:lvl3pPr marL="1371600" lvl="2" indent="-228600" algn="l" rtl="0">
              <a:lnSpc>
                <a:spcPct val="90000"/>
              </a:lnSpc>
              <a:spcBef>
                <a:spcPts val="400"/>
              </a:spcBef>
              <a:spcAft>
                <a:spcPts val="0"/>
              </a:spcAft>
              <a:buClr>
                <a:schemeClr val="dk1"/>
              </a:buClr>
              <a:buSzPts val="1600"/>
              <a:buNone/>
              <a:defRPr sz="1600" b="1"/>
            </a:lvl3pPr>
            <a:lvl4pPr marL="1828800" lvl="3" indent="-228600" algn="l" rtl="0">
              <a:lnSpc>
                <a:spcPct val="90000"/>
              </a:lnSpc>
              <a:spcBef>
                <a:spcPts val="400"/>
              </a:spcBef>
              <a:spcAft>
                <a:spcPts val="0"/>
              </a:spcAft>
              <a:buClr>
                <a:schemeClr val="dk1"/>
              </a:buClr>
              <a:buSzPts val="1400"/>
              <a:buNone/>
              <a:defRPr sz="1400" b="1"/>
            </a:lvl4pPr>
            <a:lvl5pPr marL="2286000" lvl="4" indent="-228600" algn="l" rtl="0">
              <a:lnSpc>
                <a:spcPct val="90000"/>
              </a:lnSpc>
              <a:spcBef>
                <a:spcPts val="400"/>
              </a:spcBef>
              <a:spcAft>
                <a:spcPts val="0"/>
              </a:spcAft>
              <a:buClr>
                <a:schemeClr val="dk1"/>
              </a:buClr>
              <a:buSzPts val="1400"/>
              <a:buNone/>
              <a:defRPr sz="1400" b="1"/>
            </a:lvl5pPr>
            <a:lvl6pPr marL="2743200" lvl="5" indent="-228600" algn="l" rtl="0">
              <a:lnSpc>
                <a:spcPct val="90000"/>
              </a:lnSpc>
              <a:spcBef>
                <a:spcPts val="400"/>
              </a:spcBef>
              <a:spcAft>
                <a:spcPts val="0"/>
              </a:spcAft>
              <a:buClr>
                <a:schemeClr val="dk1"/>
              </a:buClr>
              <a:buSzPts val="1400"/>
              <a:buNone/>
              <a:defRPr sz="1400" b="1"/>
            </a:lvl6pPr>
            <a:lvl7pPr marL="3200400" lvl="6" indent="-228600" algn="l" rtl="0">
              <a:lnSpc>
                <a:spcPct val="90000"/>
              </a:lnSpc>
              <a:spcBef>
                <a:spcPts val="400"/>
              </a:spcBef>
              <a:spcAft>
                <a:spcPts val="0"/>
              </a:spcAft>
              <a:buClr>
                <a:schemeClr val="dk1"/>
              </a:buClr>
              <a:buSzPts val="1400"/>
              <a:buNone/>
              <a:defRPr sz="1400" b="1"/>
            </a:lvl7pPr>
            <a:lvl8pPr marL="3657600" lvl="7" indent="-228600" algn="l" rtl="0">
              <a:lnSpc>
                <a:spcPct val="90000"/>
              </a:lnSpc>
              <a:spcBef>
                <a:spcPts val="400"/>
              </a:spcBef>
              <a:spcAft>
                <a:spcPts val="0"/>
              </a:spcAft>
              <a:buClr>
                <a:schemeClr val="dk1"/>
              </a:buClr>
              <a:buSzPts val="1400"/>
              <a:buNone/>
              <a:defRPr sz="1400" b="1"/>
            </a:lvl8pPr>
            <a:lvl9pPr marL="4114800" lvl="8" indent="-228600" algn="l" rtl="0">
              <a:lnSpc>
                <a:spcPct val="90000"/>
              </a:lnSpc>
              <a:spcBef>
                <a:spcPts val="400"/>
              </a:spcBef>
              <a:spcAft>
                <a:spcPts val="0"/>
              </a:spcAft>
              <a:buClr>
                <a:schemeClr val="dk1"/>
              </a:buClr>
              <a:buSzPts val="1400"/>
              <a:buNone/>
              <a:defRPr sz="14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87" name="Google Shape;87;p18"/>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88" name="Google Shape;88;p18"/>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89" name="Google Shape;89;p18"/>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92" name="Google Shape;92;p19"/>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3" name="Google Shape;93;p19"/>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4" name="Google Shape;94;p19"/>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7" name="Google Shape;97;p20"/>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8" name="Google Shape;98;p20"/>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81650" tIns="40825" rIns="81650" bIns="40825" anchor="b" anchorCtr="0">
            <a:noAutofit/>
          </a:bodyPr>
          <a:lstStyle>
            <a:lvl1pPr lvl="0" algn="l" rtl="0">
              <a:lnSpc>
                <a:spcPct val="90000"/>
              </a:lnSpc>
              <a:spcBef>
                <a:spcPts val="0"/>
              </a:spcBef>
              <a:spcAft>
                <a:spcPts val="0"/>
              </a:spcAft>
              <a:buClr>
                <a:schemeClr val="dk1"/>
              </a:buClr>
              <a:buSzPts val="2900"/>
              <a:buFont typeface="Calibri"/>
              <a:buNone/>
              <a:defRPr sz="29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81650" tIns="40825" rIns="81650" bIns="40825" anchor="t" anchorCtr="0">
            <a:noAutofit/>
          </a:bodyPr>
          <a:lstStyle>
            <a:lvl1pPr marL="457200" lvl="0" indent="-412750" algn="l" rtl="0">
              <a:lnSpc>
                <a:spcPct val="90000"/>
              </a:lnSpc>
              <a:spcBef>
                <a:spcPts val="900"/>
              </a:spcBef>
              <a:spcAft>
                <a:spcPts val="0"/>
              </a:spcAft>
              <a:buClr>
                <a:schemeClr val="dk1"/>
              </a:buClr>
              <a:buSzPts val="2900"/>
              <a:buChar char="•"/>
              <a:defRPr sz="2900"/>
            </a:lvl1pPr>
            <a:lvl2pPr marL="914400" lvl="1" indent="-387350" algn="l" rtl="0">
              <a:lnSpc>
                <a:spcPct val="90000"/>
              </a:lnSpc>
              <a:spcBef>
                <a:spcPts val="400"/>
              </a:spcBef>
              <a:spcAft>
                <a:spcPts val="0"/>
              </a:spcAft>
              <a:buClr>
                <a:schemeClr val="dk1"/>
              </a:buClr>
              <a:buSzPts val="2500"/>
              <a:buChar char="•"/>
              <a:defRPr sz="2500"/>
            </a:lvl2pPr>
            <a:lvl3pPr marL="1371600" lvl="2" indent="-361950" algn="l" rtl="0">
              <a:lnSpc>
                <a:spcPct val="90000"/>
              </a:lnSpc>
              <a:spcBef>
                <a:spcPts val="400"/>
              </a:spcBef>
              <a:spcAft>
                <a:spcPts val="0"/>
              </a:spcAft>
              <a:buClr>
                <a:schemeClr val="dk1"/>
              </a:buClr>
              <a:buSzPts val="2100"/>
              <a:buChar char="•"/>
              <a:defRPr sz="21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42900" algn="l" rtl="0">
              <a:lnSpc>
                <a:spcPct val="90000"/>
              </a:lnSpc>
              <a:spcBef>
                <a:spcPts val="400"/>
              </a:spcBef>
              <a:spcAft>
                <a:spcPts val="0"/>
              </a:spcAft>
              <a:buClr>
                <a:schemeClr val="dk1"/>
              </a:buClr>
              <a:buSzPts val="1800"/>
              <a:buChar char="•"/>
              <a:defRPr sz="1800"/>
            </a:lvl6pPr>
            <a:lvl7pPr marL="3200400" lvl="6" indent="-342900" algn="l" rtl="0">
              <a:lnSpc>
                <a:spcPct val="90000"/>
              </a:lnSpc>
              <a:spcBef>
                <a:spcPts val="400"/>
              </a:spcBef>
              <a:spcAft>
                <a:spcPts val="0"/>
              </a:spcAft>
              <a:buClr>
                <a:schemeClr val="dk1"/>
              </a:buClr>
              <a:buSzPts val="1800"/>
              <a:buChar char="•"/>
              <a:defRPr sz="1800"/>
            </a:lvl7pPr>
            <a:lvl8pPr marL="3657600" lvl="7" indent="-342900" algn="l" rtl="0">
              <a:lnSpc>
                <a:spcPct val="90000"/>
              </a:lnSpc>
              <a:spcBef>
                <a:spcPts val="400"/>
              </a:spcBef>
              <a:spcAft>
                <a:spcPts val="0"/>
              </a:spcAft>
              <a:buClr>
                <a:schemeClr val="dk1"/>
              </a:buClr>
              <a:buSzPts val="1800"/>
              <a:buChar char="•"/>
              <a:defRPr sz="1800"/>
            </a:lvl8pPr>
            <a:lvl9pPr marL="4114800" lvl="8" indent="-342900" algn="l" rtl="0">
              <a:lnSpc>
                <a:spcPct val="90000"/>
              </a:lnSpc>
              <a:spcBef>
                <a:spcPts val="400"/>
              </a:spcBef>
              <a:spcAft>
                <a:spcPts val="0"/>
              </a:spcAft>
              <a:buClr>
                <a:schemeClr val="dk1"/>
              </a:buClr>
              <a:buSzPts val="1800"/>
              <a:buChar char="•"/>
              <a:defRPr sz="18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81650" tIns="40825" rIns="81650" bIns="40825" anchor="t" anchorCtr="0">
            <a:noAutofit/>
          </a:bodyPr>
          <a:lstStyle>
            <a:lvl1pPr marL="457200" lvl="0" indent="-228600" algn="l" rtl="0">
              <a:lnSpc>
                <a:spcPct val="90000"/>
              </a:lnSpc>
              <a:spcBef>
                <a:spcPts val="900"/>
              </a:spcBef>
              <a:spcAft>
                <a:spcPts val="0"/>
              </a:spcAft>
              <a:buClr>
                <a:schemeClr val="dk1"/>
              </a:buClr>
              <a:buSzPts val="1400"/>
              <a:buNone/>
              <a:defRPr sz="1400"/>
            </a:lvl1pPr>
            <a:lvl2pPr marL="914400" lvl="1" indent="-228600" algn="l" rtl="0">
              <a:lnSpc>
                <a:spcPct val="90000"/>
              </a:lnSpc>
              <a:spcBef>
                <a:spcPts val="400"/>
              </a:spcBef>
              <a:spcAft>
                <a:spcPts val="0"/>
              </a:spcAft>
              <a:buClr>
                <a:schemeClr val="dk1"/>
              </a:buClr>
              <a:buSzPts val="1300"/>
              <a:buNone/>
              <a:defRPr sz="1300"/>
            </a:lvl2pPr>
            <a:lvl3pPr marL="1371600" lvl="2" indent="-228600" algn="l" rtl="0">
              <a:lnSpc>
                <a:spcPct val="90000"/>
              </a:lnSpc>
              <a:spcBef>
                <a:spcPts val="400"/>
              </a:spcBef>
              <a:spcAft>
                <a:spcPts val="0"/>
              </a:spcAft>
              <a:buClr>
                <a:schemeClr val="dk1"/>
              </a:buClr>
              <a:buSzPts val="1100"/>
              <a:buNone/>
              <a:defRPr sz="1100"/>
            </a:lvl3pPr>
            <a:lvl4pPr marL="1828800" lvl="3" indent="-228600" algn="l" rtl="0">
              <a:lnSpc>
                <a:spcPct val="90000"/>
              </a:lnSpc>
              <a:spcBef>
                <a:spcPts val="400"/>
              </a:spcBef>
              <a:spcAft>
                <a:spcPts val="0"/>
              </a:spcAft>
              <a:buClr>
                <a:schemeClr val="dk1"/>
              </a:buClr>
              <a:buSzPts val="900"/>
              <a:buNone/>
              <a:defRPr sz="900"/>
            </a:lvl4pPr>
            <a:lvl5pPr marL="2286000" lvl="4" indent="-228600" algn="l" rtl="0">
              <a:lnSpc>
                <a:spcPct val="90000"/>
              </a:lnSpc>
              <a:spcBef>
                <a:spcPts val="400"/>
              </a:spcBef>
              <a:spcAft>
                <a:spcPts val="0"/>
              </a:spcAft>
              <a:buClr>
                <a:schemeClr val="dk1"/>
              </a:buClr>
              <a:buSzPts val="900"/>
              <a:buNone/>
              <a:defRPr sz="900"/>
            </a:lvl5pPr>
            <a:lvl6pPr marL="2743200" lvl="5" indent="-228600" algn="l" rtl="0">
              <a:lnSpc>
                <a:spcPct val="90000"/>
              </a:lnSpc>
              <a:spcBef>
                <a:spcPts val="400"/>
              </a:spcBef>
              <a:spcAft>
                <a:spcPts val="0"/>
              </a:spcAft>
              <a:buClr>
                <a:schemeClr val="dk1"/>
              </a:buClr>
              <a:buSzPts val="900"/>
              <a:buNone/>
              <a:defRPr sz="900"/>
            </a:lvl6pPr>
            <a:lvl7pPr marL="3200400" lvl="6" indent="-228600" algn="l" rtl="0">
              <a:lnSpc>
                <a:spcPct val="90000"/>
              </a:lnSpc>
              <a:spcBef>
                <a:spcPts val="400"/>
              </a:spcBef>
              <a:spcAft>
                <a:spcPts val="0"/>
              </a:spcAft>
              <a:buClr>
                <a:schemeClr val="dk1"/>
              </a:buClr>
              <a:buSzPts val="900"/>
              <a:buNone/>
              <a:defRPr sz="900"/>
            </a:lvl7pPr>
            <a:lvl8pPr marL="3657600" lvl="7" indent="-228600" algn="l" rtl="0">
              <a:lnSpc>
                <a:spcPct val="90000"/>
              </a:lnSpc>
              <a:spcBef>
                <a:spcPts val="400"/>
              </a:spcBef>
              <a:spcAft>
                <a:spcPts val="0"/>
              </a:spcAft>
              <a:buClr>
                <a:schemeClr val="dk1"/>
              </a:buClr>
              <a:buSzPts val="900"/>
              <a:buNone/>
              <a:defRPr sz="900"/>
            </a:lvl8pPr>
            <a:lvl9pPr marL="4114800" lvl="8" indent="-228600" algn="l" rtl="0">
              <a:lnSpc>
                <a:spcPct val="90000"/>
              </a:lnSpc>
              <a:spcBef>
                <a:spcPts val="40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04" name="Google Shape;104;p21"/>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05" name="Google Shape;105;p21"/>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81650" tIns="40825" rIns="81650" bIns="40825" anchor="b" anchorCtr="0">
            <a:noAutofit/>
          </a:bodyPr>
          <a:lstStyle>
            <a:lvl1pPr lvl="0" algn="l" rtl="0">
              <a:lnSpc>
                <a:spcPct val="90000"/>
              </a:lnSpc>
              <a:spcBef>
                <a:spcPts val="0"/>
              </a:spcBef>
              <a:spcAft>
                <a:spcPts val="0"/>
              </a:spcAft>
              <a:buClr>
                <a:schemeClr val="dk1"/>
              </a:buClr>
              <a:buSzPts val="2900"/>
              <a:buFont typeface="Calibri"/>
              <a:buNone/>
              <a:defRPr sz="29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txBody>
          <a:bodyPr spcFirstLastPara="1" wrap="square" lIns="81650" tIns="40825" rIns="81650" bIns="40825" anchor="t" anchorCtr="0">
            <a:noAutofit/>
          </a:bodyPr>
          <a:lstStyle>
            <a:lvl1pPr marR="0" lvl="0" algn="l" rtl="0">
              <a:lnSpc>
                <a:spcPct val="90000"/>
              </a:lnSpc>
              <a:spcBef>
                <a:spcPts val="9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81650" tIns="40825" rIns="81650" bIns="40825" anchor="t" anchorCtr="0">
            <a:noAutofit/>
          </a:bodyPr>
          <a:lstStyle>
            <a:lvl1pPr marL="457200" lvl="0" indent="-228600" algn="l" rtl="0">
              <a:lnSpc>
                <a:spcPct val="90000"/>
              </a:lnSpc>
              <a:spcBef>
                <a:spcPts val="900"/>
              </a:spcBef>
              <a:spcAft>
                <a:spcPts val="0"/>
              </a:spcAft>
              <a:buClr>
                <a:schemeClr val="dk1"/>
              </a:buClr>
              <a:buSzPts val="1400"/>
              <a:buNone/>
              <a:defRPr sz="1400"/>
            </a:lvl1pPr>
            <a:lvl2pPr marL="914400" lvl="1" indent="-228600" algn="l" rtl="0">
              <a:lnSpc>
                <a:spcPct val="90000"/>
              </a:lnSpc>
              <a:spcBef>
                <a:spcPts val="400"/>
              </a:spcBef>
              <a:spcAft>
                <a:spcPts val="0"/>
              </a:spcAft>
              <a:buClr>
                <a:schemeClr val="dk1"/>
              </a:buClr>
              <a:buSzPts val="1300"/>
              <a:buNone/>
              <a:defRPr sz="1300"/>
            </a:lvl2pPr>
            <a:lvl3pPr marL="1371600" lvl="2" indent="-228600" algn="l" rtl="0">
              <a:lnSpc>
                <a:spcPct val="90000"/>
              </a:lnSpc>
              <a:spcBef>
                <a:spcPts val="400"/>
              </a:spcBef>
              <a:spcAft>
                <a:spcPts val="0"/>
              </a:spcAft>
              <a:buClr>
                <a:schemeClr val="dk1"/>
              </a:buClr>
              <a:buSzPts val="1100"/>
              <a:buNone/>
              <a:defRPr sz="1100"/>
            </a:lvl3pPr>
            <a:lvl4pPr marL="1828800" lvl="3" indent="-228600" algn="l" rtl="0">
              <a:lnSpc>
                <a:spcPct val="90000"/>
              </a:lnSpc>
              <a:spcBef>
                <a:spcPts val="400"/>
              </a:spcBef>
              <a:spcAft>
                <a:spcPts val="0"/>
              </a:spcAft>
              <a:buClr>
                <a:schemeClr val="dk1"/>
              </a:buClr>
              <a:buSzPts val="900"/>
              <a:buNone/>
              <a:defRPr sz="900"/>
            </a:lvl4pPr>
            <a:lvl5pPr marL="2286000" lvl="4" indent="-228600" algn="l" rtl="0">
              <a:lnSpc>
                <a:spcPct val="90000"/>
              </a:lnSpc>
              <a:spcBef>
                <a:spcPts val="400"/>
              </a:spcBef>
              <a:spcAft>
                <a:spcPts val="0"/>
              </a:spcAft>
              <a:buClr>
                <a:schemeClr val="dk1"/>
              </a:buClr>
              <a:buSzPts val="900"/>
              <a:buNone/>
              <a:defRPr sz="900"/>
            </a:lvl5pPr>
            <a:lvl6pPr marL="2743200" lvl="5" indent="-228600" algn="l" rtl="0">
              <a:lnSpc>
                <a:spcPct val="90000"/>
              </a:lnSpc>
              <a:spcBef>
                <a:spcPts val="400"/>
              </a:spcBef>
              <a:spcAft>
                <a:spcPts val="0"/>
              </a:spcAft>
              <a:buClr>
                <a:schemeClr val="dk1"/>
              </a:buClr>
              <a:buSzPts val="900"/>
              <a:buNone/>
              <a:defRPr sz="900"/>
            </a:lvl6pPr>
            <a:lvl7pPr marL="3200400" lvl="6" indent="-228600" algn="l" rtl="0">
              <a:lnSpc>
                <a:spcPct val="90000"/>
              </a:lnSpc>
              <a:spcBef>
                <a:spcPts val="400"/>
              </a:spcBef>
              <a:spcAft>
                <a:spcPts val="0"/>
              </a:spcAft>
              <a:buClr>
                <a:schemeClr val="dk1"/>
              </a:buClr>
              <a:buSzPts val="900"/>
              <a:buNone/>
              <a:defRPr sz="900"/>
            </a:lvl7pPr>
            <a:lvl8pPr marL="3657600" lvl="7" indent="-228600" algn="l" rtl="0">
              <a:lnSpc>
                <a:spcPct val="90000"/>
              </a:lnSpc>
              <a:spcBef>
                <a:spcPts val="400"/>
              </a:spcBef>
              <a:spcAft>
                <a:spcPts val="0"/>
              </a:spcAft>
              <a:buClr>
                <a:schemeClr val="dk1"/>
              </a:buClr>
              <a:buSzPts val="900"/>
              <a:buNone/>
              <a:defRPr sz="900"/>
            </a:lvl8pPr>
            <a:lvl9pPr marL="4114800" lvl="8" indent="-228600" algn="l" rtl="0">
              <a:lnSpc>
                <a:spcPct val="90000"/>
              </a:lnSpc>
              <a:spcBef>
                <a:spcPts val="40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1" name="Google Shape;111;p22"/>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2" name="Google Shape;112;p22"/>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15" name="Google Shape;115;p23"/>
          <p:cNvSpPr txBox="1">
            <a:spLocks noGrp="1"/>
          </p:cNvSpPr>
          <p:nvPr>
            <p:ph type="body" idx="1"/>
          </p:nvPr>
        </p:nvSpPr>
        <p:spPr>
          <a:xfrm rot="5400000">
            <a:off x="2940301" y="-942431"/>
            <a:ext cx="3263400" cy="78867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116" name="Google Shape;116;p23"/>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7" name="Google Shape;117;p23"/>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8" name="Google Shape;118;p23"/>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1" y="1467544"/>
            <a:ext cx="4359000" cy="19716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21" name="Google Shape;121;p24"/>
          <p:cNvSpPr txBox="1">
            <a:spLocks noGrp="1"/>
          </p:cNvSpPr>
          <p:nvPr>
            <p:ph type="body" idx="1"/>
          </p:nvPr>
        </p:nvSpPr>
        <p:spPr>
          <a:xfrm rot="5400000">
            <a:off x="1349476" y="-447056"/>
            <a:ext cx="4359000" cy="58008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122" name="Google Shape;122;p24"/>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23" name="Google Shape;123;p24"/>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24" name="Google Shape;124;p24"/>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81650" tIns="40825" rIns="81650" bIns="40825" anchor="t" anchorCtr="0">
            <a:noAutofit/>
          </a:bodyPr>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514350"/>
            <a:ext cx="8115300"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9" name="Google Shape;129;p25"/>
          <p:cNvSpPr txBox="1"/>
          <p:nvPr/>
        </p:nvSpPr>
        <p:spPr>
          <a:xfrm>
            <a:off x="1104456" y="1035423"/>
            <a:ext cx="3421026" cy="1759671"/>
          </a:xfrm>
          <a:prstGeom prst="rect">
            <a:avLst/>
          </a:prstGeom>
        </p:spPr>
        <p:txBody>
          <a:bodyPr spcFirstLastPara="1" vert="horz" lIns="91440" tIns="45720" rIns="91440" bIns="45720" rtlCol="0" anchor="b" anchorCtr="0">
            <a:normAutofit/>
          </a:bodyPr>
          <a:lstStyle/>
          <a:p>
            <a:pPr marL="0" lvl="0" indent="0" algn="ctr">
              <a:lnSpc>
                <a:spcPct val="90000"/>
              </a:lnSpc>
              <a:spcBef>
                <a:spcPct val="0"/>
              </a:spcBef>
              <a:spcAft>
                <a:spcPts val="600"/>
              </a:spcAft>
            </a:pPr>
            <a:r>
              <a:rPr lang="en-US" sz="2400" u="sng" kern="1200">
                <a:solidFill>
                  <a:srgbClr val="595959"/>
                </a:solidFill>
                <a:latin typeface="+mj-lt"/>
                <a:ea typeface="+mj-ea"/>
                <a:cs typeface="+mj-cs"/>
                <a:sym typeface="Comic Sans MS"/>
              </a:rPr>
              <a:t>Skills &amp; Knowledge Organiser</a:t>
            </a:r>
          </a:p>
          <a:p>
            <a:pPr marL="0" lvl="0" indent="0" algn="ctr">
              <a:lnSpc>
                <a:spcPct val="90000"/>
              </a:lnSpc>
              <a:spcBef>
                <a:spcPct val="0"/>
              </a:spcBef>
              <a:spcAft>
                <a:spcPts val="600"/>
              </a:spcAft>
            </a:pPr>
            <a:r>
              <a:rPr lang="en-US" sz="2400" u="sng" kern="1200">
                <a:solidFill>
                  <a:srgbClr val="595959"/>
                </a:solidFill>
                <a:latin typeface="+mj-lt"/>
                <a:ea typeface="+mj-ea"/>
                <a:cs typeface="+mj-cs"/>
                <a:sym typeface="Comic Sans MS"/>
              </a:rPr>
              <a:t>Reception</a:t>
            </a:r>
          </a:p>
          <a:p>
            <a:pPr marL="0" lvl="0" indent="0" algn="ctr">
              <a:lnSpc>
                <a:spcPct val="90000"/>
              </a:lnSpc>
              <a:spcBef>
                <a:spcPct val="0"/>
              </a:spcBef>
              <a:spcAft>
                <a:spcPts val="600"/>
              </a:spcAft>
            </a:pPr>
            <a:r>
              <a:rPr lang="en-US" sz="2400" u="sng" kern="1200">
                <a:solidFill>
                  <a:srgbClr val="595959"/>
                </a:solidFill>
                <a:latin typeface="+mj-lt"/>
                <a:ea typeface="+mj-ea"/>
                <a:cs typeface="+mj-cs"/>
                <a:sym typeface="Comic Sans MS"/>
              </a:rPr>
              <a:t>Autumn Term 1 </a:t>
            </a:r>
          </a:p>
        </p:txBody>
      </p:sp>
      <p:pic>
        <p:nvPicPr>
          <p:cNvPr id="4" name="Picture 3">
            <a:extLst>
              <a:ext uri="{FF2B5EF4-FFF2-40B4-BE49-F238E27FC236}">
                <a16:creationId xmlns:a16="http://schemas.microsoft.com/office/drawing/2014/main" id="{24F28377-50A4-1FB0-7C02-CB77916309A6}"/>
              </a:ext>
            </a:extLst>
          </p:cNvPr>
          <p:cNvPicPr>
            <a:picLocks noChangeAspect="1"/>
          </p:cNvPicPr>
          <p:nvPr/>
        </p:nvPicPr>
        <p:blipFill>
          <a:blip r:embed="rId3"/>
          <a:stretch>
            <a:fillRect/>
          </a:stretch>
        </p:blipFill>
        <p:spPr>
          <a:xfrm>
            <a:off x="5108201" y="1173179"/>
            <a:ext cx="3013822" cy="2797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p:nvPr/>
        </p:nvSpPr>
        <p:spPr>
          <a:xfrm>
            <a:off x="3428275" y="99525"/>
            <a:ext cx="5556300" cy="6714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GB" sz="2000" b="1" dirty="0">
                <a:solidFill>
                  <a:srgbClr val="FFFFFF"/>
                </a:solidFill>
                <a:latin typeface="Calibri"/>
                <a:ea typeface="Calibri"/>
                <a:cs typeface="Calibri"/>
                <a:sym typeface="Calibri"/>
              </a:rPr>
              <a:t>Understanding the World</a:t>
            </a:r>
            <a:endParaRPr sz="2700" dirty="0">
              <a:latin typeface="Comic Sans MS"/>
              <a:ea typeface="Comic Sans MS"/>
              <a:cs typeface="Comic Sans MS"/>
              <a:sym typeface="Comic Sans MS"/>
            </a:endParaRPr>
          </a:p>
        </p:txBody>
      </p:sp>
      <p:sp>
        <p:nvSpPr>
          <p:cNvPr id="273" name="Google Shape;273;p36"/>
          <p:cNvSpPr txBox="1"/>
          <p:nvPr/>
        </p:nvSpPr>
        <p:spPr>
          <a:xfrm>
            <a:off x="3428275" y="862975"/>
            <a:ext cx="5581800" cy="671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endParaRPr sz="1100" u="sng"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latin typeface="Calibri"/>
                <a:ea typeface="Calibri"/>
                <a:cs typeface="Calibri"/>
                <a:sym typeface="Calibri"/>
              </a:rPr>
              <a:t>Family, special, people, mum, dad, step-mum, step-dad, grandma, grandpa, brother, sister, friend, relative, aunt, uncle, cousin, baby, guardian, parent, carer.</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274" name="Google Shape;274;p36"/>
          <p:cNvSpPr txBox="1"/>
          <p:nvPr/>
        </p:nvSpPr>
        <p:spPr>
          <a:xfrm>
            <a:off x="3402775" y="1608400"/>
            <a:ext cx="5581800" cy="24651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Chronology</a:t>
            </a:r>
            <a:r>
              <a:rPr lang="en-GB" sz="1100" dirty="0">
                <a:solidFill>
                  <a:srgbClr val="FF66FF"/>
                </a:solidFill>
                <a:latin typeface="Calibri"/>
                <a:ea typeface="Calibri"/>
                <a:cs typeface="Calibri"/>
                <a:sym typeface="Calibri"/>
              </a:rPr>
              <a:t>: </a:t>
            </a:r>
            <a:endParaRPr sz="1100" dirty="0">
              <a:solidFill>
                <a:srgbClr val="FF66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Talk about members of their immediate family and the relationship to them, name and describe people who are familiar to them.</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Begin to develop a sense of </a:t>
            </a:r>
            <a:r>
              <a:rPr lang="en-GB" sz="1100" dirty="0">
                <a:solidFill>
                  <a:srgbClr val="FFFFFF"/>
                </a:solidFill>
                <a:latin typeface="Calibri"/>
                <a:ea typeface="Calibri"/>
                <a:cs typeface="Calibri"/>
                <a:sym typeface="Calibri"/>
              </a:rPr>
              <a:t>continuity and change </a:t>
            </a:r>
            <a:r>
              <a:rPr lang="en-GB" sz="1100" dirty="0">
                <a:solidFill>
                  <a:schemeClr val="dk1"/>
                </a:solidFill>
                <a:latin typeface="Calibri"/>
                <a:ea typeface="Calibri"/>
                <a:cs typeface="Calibri"/>
                <a:sym typeface="Calibri"/>
              </a:rPr>
              <a:t>by being able to compare characters from stories.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Respect </a:t>
            </a:r>
            <a:endParaRPr sz="1100" b="1" dirty="0">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Themselves, special things in their own lives.</a:t>
            </a:r>
            <a:r>
              <a:rPr lang="en-GB" sz="1100" dirty="0">
                <a:solidFill>
                  <a:srgbClr val="FFFFFF"/>
                </a:solidFill>
                <a:latin typeface="Calibri"/>
                <a:ea typeface="Calibri"/>
                <a:cs typeface="Calibri"/>
                <a:sym typeface="Calibri"/>
              </a:rPr>
              <a:t> </a:t>
            </a:r>
            <a:r>
              <a:rPr lang="en-GB" sz="1100" dirty="0">
                <a:solidFill>
                  <a:schemeClr val="dk1"/>
                </a:solidFill>
                <a:latin typeface="Calibri"/>
                <a:ea typeface="Calibri"/>
                <a:cs typeface="Calibri"/>
                <a:sym typeface="Calibri"/>
              </a:rPr>
              <a:t>Talk about and describe features of their own family, talk about families in other countries across the world.</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Mapping:</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Talk about the features of their immediate environment</a:t>
            </a:r>
            <a:r>
              <a:rPr lang="en-GB" sz="1100" dirty="0">
                <a:solidFill>
                  <a:srgbClr val="FF0000"/>
                </a:solidFill>
                <a:latin typeface="Calibri"/>
                <a:ea typeface="Calibri"/>
                <a:cs typeface="Calibri"/>
                <a:sym typeface="Calibri"/>
              </a:rPr>
              <a:t> </a:t>
            </a:r>
            <a:r>
              <a:rPr lang="en-GB" sz="1100" dirty="0">
                <a:solidFill>
                  <a:schemeClr val="dk1"/>
                </a:solidFill>
                <a:latin typeface="Calibri"/>
                <a:ea typeface="Calibri"/>
                <a:cs typeface="Calibri"/>
                <a:sym typeface="Calibri"/>
              </a:rPr>
              <a:t>with visual representations e.g., classroom maps, Pete’s story map around school, seating maps, wildlife area map and read common signs and logos.</a:t>
            </a:r>
            <a:endParaRPr sz="1100" dirty="0">
              <a:solidFill>
                <a:schemeClr val="dk1"/>
              </a:solidFill>
              <a:latin typeface="Calibri"/>
              <a:ea typeface="Calibri"/>
              <a:cs typeface="Calibri"/>
              <a:sym typeface="Calibri"/>
            </a:endParaRPr>
          </a:p>
        </p:txBody>
      </p:sp>
      <p:sp>
        <p:nvSpPr>
          <p:cNvPr id="275" name="Google Shape;275;p36"/>
          <p:cNvSpPr txBox="1"/>
          <p:nvPr/>
        </p:nvSpPr>
        <p:spPr>
          <a:xfrm>
            <a:off x="156450" y="4147525"/>
            <a:ext cx="8831100" cy="8463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endParaRPr sz="1100" u="sng" dirty="0">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 </a:t>
            </a:r>
            <a:r>
              <a:rPr lang="en-GB" sz="1100" dirty="0">
                <a:latin typeface="Calibri"/>
                <a:ea typeface="Calibri"/>
                <a:cs typeface="Calibri"/>
                <a:sym typeface="Calibri"/>
              </a:rPr>
              <a:t>Talk to your child about what makes them special. We are all different: Each person has their own particular likes and dislikes, their favourites and their talents (special things they can do). </a:t>
            </a:r>
            <a:endParaRPr sz="1100" dirty="0">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 </a:t>
            </a:r>
            <a:r>
              <a:rPr lang="en-GB" sz="1100" dirty="0">
                <a:latin typeface="Calibri"/>
                <a:ea typeface="Calibri"/>
                <a:cs typeface="Calibri"/>
                <a:sym typeface="Calibri"/>
              </a:rPr>
              <a:t>Look at a photographs of each family member as a baby. Discuss how they are all different, that’s what makes us special!</a:t>
            </a:r>
            <a:endParaRPr sz="11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300" dirty="0">
              <a:latin typeface="Comic Sans MS"/>
              <a:ea typeface="Comic Sans MS"/>
              <a:cs typeface="Comic Sans MS"/>
              <a:sym typeface="Comic Sans MS"/>
            </a:endParaRPr>
          </a:p>
          <a:p>
            <a:pPr marL="0" lvl="0" indent="0" algn="l" rtl="0">
              <a:spcBef>
                <a:spcPts val="0"/>
              </a:spcBef>
              <a:spcAft>
                <a:spcPts val="0"/>
              </a:spcAft>
              <a:buNone/>
            </a:pPr>
            <a:endParaRPr sz="1300" dirty="0">
              <a:latin typeface="Comic Sans MS"/>
              <a:ea typeface="Comic Sans MS"/>
              <a:cs typeface="Comic Sans MS"/>
              <a:sym typeface="Comic Sans MS"/>
            </a:endParaRPr>
          </a:p>
          <a:p>
            <a:pPr marL="0" lvl="0" indent="0" algn="l" rtl="0">
              <a:spcBef>
                <a:spcPts val="0"/>
              </a:spcBef>
              <a:spcAft>
                <a:spcPts val="0"/>
              </a:spcAft>
              <a:buNone/>
            </a:pPr>
            <a:endParaRPr dirty="0"/>
          </a:p>
        </p:txBody>
      </p:sp>
      <p:sp>
        <p:nvSpPr>
          <p:cNvPr id="276" name="Google Shape;276;p36"/>
          <p:cNvSpPr txBox="1"/>
          <p:nvPr/>
        </p:nvSpPr>
        <p:spPr>
          <a:xfrm>
            <a:off x="153575" y="1384800"/>
            <a:ext cx="3140700" cy="25564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b="1" dirty="0">
                <a:solidFill>
                  <a:schemeClr val="dk1"/>
                </a:solidFill>
                <a:latin typeface="Calibri"/>
                <a:ea typeface="Calibri"/>
                <a:cs typeface="Calibri"/>
                <a:sym typeface="Calibri"/>
              </a:rPr>
              <a:t>Communication:</a:t>
            </a:r>
            <a:r>
              <a:rPr lang="en-GB" sz="1100" dirty="0">
                <a:solidFill>
                  <a:schemeClr val="dk1"/>
                </a:solidFill>
                <a:latin typeface="Calibri"/>
                <a:ea typeface="Calibri"/>
                <a:cs typeface="Calibri"/>
                <a:sym typeface="Calibri"/>
              </a:rPr>
              <a:t> Comment on what they notice about the environment where they live and understand the effect of the changing seasons on the natural world around them. Describe what they see, hear, and feel outside.</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r>
              <a:rPr lang="en-GB" sz="1100" b="1" dirty="0">
                <a:solidFill>
                  <a:schemeClr val="dk1"/>
                </a:solidFill>
                <a:latin typeface="Calibri"/>
                <a:ea typeface="Calibri"/>
                <a:cs typeface="Calibri"/>
                <a:sym typeface="Calibri"/>
              </a:rPr>
              <a:t>Observation:</a:t>
            </a:r>
            <a:r>
              <a:rPr lang="en-GB" sz="1100" dirty="0">
                <a:solidFill>
                  <a:schemeClr val="dk1"/>
                </a:solidFill>
                <a:latin typeface="Calibri"/>
                <a:ea typeface="Calibri"/>
                <a:cs typeface="Calibri"/>
                <a:sym typeface="Calibri"/>
              </a:rPr>
              <a:t> Explore the natural world around them by making observations and drawing pictures of animals and plants. Understand the need to respect and care for the natural environment and all living things.</a:t>
            </a:r>
            <a:endParaRPr sz="1100" dirty="0">
              <a:solidFill>
                <a:schemeClr val="dk1"/>
              </a:solidFill>
              <a:latin typeface="Calibri"/>
              <a:ea typeface="Calibri"/>
              <a:cs typeface="Calibri"/>
              <a:sym typeface="Calibri"/>
            </a:endParaRPr>
          </a:p>
        </p:txBody>
      </p:sp>
      <p:pic>
        <p:nvPicPr>
          <p:cNvPr id="277" name="Google Shape;277;p36"/>
          <p:cNvPicPr preferRelativeResize="0"/>
          <p:nvPr/>
        </p:nvPicPr>
        <p:blipFill rotWithShape="1">
          <a:blip r:embed="rId3">
            <a:alphaModFix/>
          </a:blip>
          <a:srcRect/>
          <a:stretch/>
        </p:blipFill>
        <p:spPr>
          <a:xfrm>
            <a:off x="8345910" y="201877"/>
            <a:ext cx="466695" cy="466695"/>
          </a:xfrm>
          <a:prstGeom prst="rect">
            <a:avLst/>
          </a:prstGeom>
          <a:noFill/>
          <a:ln>
            <a:noFill/>
          </a:ln>
        </p:spPr>
      </p:pic>
      <p:pic>
        <p:nvPicPr>
          <p:cNvPr id="278" name="Google Shape;278;p36"/>
          <p:cNvPicPr preferRelativeResize="0"/>
          <p:nvPr/>
        </p:nvPicPr>
        <p:blipFill>
          <a:blip r:embed="rId4">
            <a:alphaModFix/>
          </a:blip>
          <a:stretch>
            <a:fillRect/>
          </a:stretch>
        </p:blipFill>
        <p:spPr>
          <a:xfrm>
            <a:off x="153574" y="141400"/>
            <a:ext cx="962150" cy="940971"/>
          </a:xfrm>
          <a:prstGeom prst="rect">
            <a:avLst/>
          </a:prstGeom>
          <a:noFill/>
          <a:ln>
            <a:noFill/>
          </a:ln>
        </p:spPr>
      </p:pic>
      <p:pic>
        <p:nvPicPr>
          <p:cNvPr id="279" name="Google Shape;279;p36"/>
          <p:cNvPicPr preferRelativeResize="0"/>
          <p:nvPr/>
        </p:nvPicPr>
        <p:blipFill>
          <a:blip r:embed="rId5">
            <a:alphaModFix/>
          </a:blip>
          <a:stretch>
            <a:fillRect/>
          </a:stretch>
        </p:blipFill>
        <p:spPr>
          <a:xfrm>
            <a:off x="2456284" y="141399"/>
            <a:ext cx="777166" cy="940975"/>
          </a:xfrm>
          <a:prstGeom prst="rect">
            <a:avLst/>
          </a:prstGeom>
          <a:noFill/>
          <a:ln>
            <a:noFill/>
          </a:ln>
        </p:spPr>
      </p:pic>
      <p:pic>
        <p:nvPicPr>
          <p:cNvPr id="280" name="Google Shape;280;p36"/>
          <p:cNvPicPr preferRelativeResize="0"/>
          <p:nvPr/>
        </p:nvPicPr>
        <p:blipFill>
          <a:blip r:embed="rId6">
            <a:alphaModFix/>
          </a:blip>
          <a:stretch>
            <a:fillRect/>
          </a:stretch>
        </p:blipFill>
        <p:spPr>
          <a:xfrm>
            <a:off x="1432847" y="144638"/>
            <a:ext cx="706313" cy="93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p:nvPr/>
        </p:nvSpPr>
        <p:spPr>
          <a:xfrm>
            <a:off x="102725" y="92025"/>
            <a:ext cx="3163500" cy="6714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GB" sz="2000" b="1" dirty="0">
                <a:solidFill>
                  <a:srgbClr val="FFFFFF"/>
                </a:solidFill>
                <a:latin typeface="Calibri"/>
                <a:ea typeface="Calibri"/>
                <a:cs typeface="Calibri"/>
                <a:sym typeface="Calibri"/>
              </a:rPr>
              <a:t>Expressive Arts and Design</a:t>
            </a:r>
            <a:endParaRPr sz="2000" dirty="0">
              <a:latin typeface="Comic Sans MS"/>
              <a:ea typeface="Comic Sans MS"/>
              <a:cs typeface="Comic Sans MS"/>
              <a:sym typeface="Comic Sans MS"/>
            </a:endParaRPr>
          </a:p>
        </p:txBody>
      </p:sp>
      <p:sp>
        <p:nvSpPr>
          <p:cNvPr id="294" name="Google Shape;294;p38"/>
          <p:cNvSpPr txBox="1"/>
          <p:nvPr/>
        </p:nvSpPr>
        <p:spPr>
          <a:xfrm>
            <a:off x="125500" y="893158"/>
            <a:ext cx="3140700" cy="1457136"/>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a:t>
            </a:r>
            <a:endParaRPr sz="1100" u="sng" dirty="0">
              <a:latin typeface="Calibri"/>
              <a:ea typeface="Calibri"/>
              <a:cs typeface="Calibri"/>
              <a:sym typeface="Calibri"/>
            </a:endParaRPr>
          </a:p>
          <a:p>
            <a:pPr marL="0" lvl="0" indent="0" algn="just" rtl="0">
              <a:spcBef>
                <a:spcPts val="0"/>
              </a:spcBef>
              <a:spcAft>
                <a:spcPts val="0"/>
              </a:spcAft>
              <a:buNone/>
            </a:pPr>
            <a:r>
              <a:rPr lang="en-GB" sz="1100" dirty="0">
                <a:latin typeface="Calibri"/>
                <a:ea typeface="Calibri"/>
                <a:cs typeface="Calibri"/>
                <a:sym typeface="Calibri"/>
              </a:rPr>
              <a:t>Thick, thin, soft, pattern, line, shape, detail, charcoal coloured pencil, felt tip pen, primary (colour), light, dark, warm, cold, bright, glue stick, scissors, thread, model, cut, stick, fold, bend, attach, assemble, join, press, poke, squeeze, roll, stack, pinch</a:t>
            </a:r>
            <a:endParaRPr sz="1100" dirty="0">
              <a:latin typeface="Calibri"/>
              <a:ea typeface="Calibri"/>
              <a:cs typeface="Calibri"/>
              <a:sym typeface="Calibri"/>
            </a:endParaRPr>
          </a:p>
        </p:txBody>
      </p:sp>
      <p:sp>
        <p:nvSpPr>
          <p:cNvPr id="295" name="Google Shape;295;p38"/>
          <p:cNvSpPr txBox="1"/>
          <p:nvPr/>
        </p:nvSpPr>
        <p:spPr>
          <a:xfrm>
            <a:off x="3402775" y="92025"/>
            <a:ext cx="5632800" cy="32181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Join in with role play games and use resources available for props; build models using construction equipment.</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Sing call-and-response songs.</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Self-portraits</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Exploring sounds and how they can be changed, tapping out of simple rhythms. </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Provide opportunities to work together to develop and realise creative ideas. Develop storylines in their pretend play.</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Artist study – Jackson Pollock (collaborative work)</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Refer to Art and design progression map to facilitate progression through child led interests.</a:t>
            </a:r>
            <a:endParaRPr sz="1100" dirty="0">
              <a:latin typeface="Comic Sans MS"/>
              <a:ea typeface="Comic Sans MS"/>
              <a:cs typeface="Comic Sans MS"/>
              <a:sym typeface="Comic Sans MS"/>
            </a:endParaRPr>
          </a:p>
        </p:txBody>
      </p:sp>
      <p:sp>
        <p:nvSpPr>
          <p:cNvPr id="296" name="Google Shape;296;p38"/>
          <p:cNvSpPr txBox="1"/>
          <p:nvPr/>
        </p:nvSpPr>
        <p:spPr>
          <a:xfrm>
            <a:off x="3049814" y="3432190"/>
            <a:ext cx="2555700" cy="1392300"/>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Charanga Songs:</a:t>
            </a:r>
            <a:endParaRPr sz="1100" b="1" dirty="0">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Pat-a-cake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1, 2, 3, 4, 5, Once I Caught a Fish Alive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This Old Man</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 Five Little Ducks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Name Song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Things For Fingers</a:t>
            </a:r>
            <a:endParaRPr sz="1500" dirty="0">
              <a:solidFill>
                <a:schemeClr val="dk1"/>
              </a:solidFill>
            </a:endParaRPr>
          </a:p>
          <a:p>
            <a:pPr marL="0" lvl="0" indent="0" algn="l" rtl="0">
              <a:lnSpc>
                <a:spcPct val="115000"/>
              </a:lnSpc>
              <a:spcBef>
                <a:spcPts val="0"/>
              </a:spcBef>
              <a:spcAft>
                <a:spcPts val="0"/>
              </a:spcAft>
              <a:buNone/>
            </a:pPr>
            <a:endParaRPr sz="1000" u="sng" dirty="0">
              <a:latin typeface="Comic Sans MS"/>
              <a:ea typeface="Comic Sans MS"/>
              <a:cs typeface="Comic Sans MS"/>
              <a:sym typeface="Comic Sans MS"/>
            </a:endParaRPr>
          </a:p>
          <a:p>
            <a:pPr marL="0" lvl="0" indent="0" algn="l" rtl="0">
              <a:spcBef>
                <a:spcPts val="1800"/>
              </a:spcBef>
              <a:spcAft>
                <a:spcPts val="0"/>
              </a:spcAft>
              <a:buNone/>
            </a:pPr>
            <a:endParaRPr sz="1000" u="sng" dirty="0">
              <a:latin typeface="Comic Sans MS"/>
              <a:ea typeface="Comic Sans MS"/>
              <a:cs typeface="Comic Sans MS"/>
              <a:sym typeface="Comic Sans MS"/>
            </a:endParaRPr>
          </a:p>
        </p:txBody>
      </p:sp>
      <p:pic>
        <p:nvPicPr>
          <p:cNvPr id="297" name="Google Shape;297;p38"/>
          <p:cNvPicPr preferRelativeResize="0"/>
          <p:nvPr/>
        </p:nvPicPr>
        <p:blipFill>
          <a:blip r:embed="rId3">
            <a:alphaModFix/>
          </a:blip>
          <a:stretch>
            <a:fillRect/>
          </a:stretch>
        </p:blipFill>
        <p:spPr>
          <a:xfrm>
            <a:off x="7525375" y="3423139"/>
            <a:ext cx="1407725" cy="1450075"/>
          </a:xfrm>
          <a:prstGeom prst="rect">
            <a:avLst/>
          </a:prstGeom>
          <a:noFill/>
          <a:ln>
            <a:noFill/>
          </a:ln>
        </p:spPr>
      </p:pic>
      <p:sp>
        <p:nvSpPr>
          <p:cNvPr id="298" name="Google Shape;298;p38"/>
          <p:cNvSpPr txBox="1"/>
          <p:nvPr/>
        </p:nvSpPr>
        <p:spPr>
          <a:xfrm>
            <a:off x="125500" y="2498279"/>
            <a:ext cx="3140700" cy="132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Explore, use, and refine a variety of artistic effects to express their ideas and feelings.</a:t>
            </a:r>
            <a:endParaRPr sz="1100" dirty="0">
              <a:solidFill>
                <a:schemeClr val="dk1"/>
              </a:solidFill>
              <a:latin typeface="Calibri"/>
              <a:ea typeface="Calibri"/>
              <a:cs typeface="Calibri"/>
              <a:sym typeface="Calibri"/>
            </a:endParaRPr>
          </a:p>
          <a:p>
            <a:pPr marL="0" lvl="0" indent="0" algn="l" rtl="0">
              <a:spcBef>
                <a:spcPts val="800"/>
              </a:spcBef>
              <a:spcAft>
                <a:spcPts val="0"/>
              </a:spcAft>
              <a:buNone/>
            </a:pPr>
            <a:r>
              <a:rPr lang="en-GB" sz="1100" dirty="0">
                <a:solidFill>
                  <a:schemeClr val="dk1"/>
                </a:solidFill>
                <a:latin typeface="Calibri"/>
                <a:ea typeface="Calibri"/>
                <a:cs typeface="Calibri"/>
                <a:sym typeface="Calibri"/>
              </a:rPr>
              <a:t>Explore and engage in music making and dance, performing solo or in groups.</a:t>
            </a:r>
            <a:endParaRPr sz="1100" dirty="0"/>
          </a:p>
        </p:txBody>
      </p:sp>
      <p:pic>
        <p:nvPicPr>
          <p:cNvPr id="300" name="Google Shape;300;p38"/>
          <p:cNvPicPr preferRelativeResize="0"/>
          <p:nvPr/>
        </p:nvPicPr>
        <p:blipFill rotWithShape="1">
          <a:blip r:embed="rId4">
            <a:alphaModFix/>
          </a:blip>
          <a:srcRect/>
          <a:stretch/>
        </p:blipFill>
        <p:spPr>
          <a:xfrm rot="1920613">
            <a:off x="136627" y="4369631"/>
            <a:ext cx="423530" cy="423530"/>
          </a:xfrm>
          <a:prstGeom prst="rect">
            <a:avLst/>
          </a:prstGeom>
          <a:noFill/>
          <a:ln>
            <a:noFill/>
          </a:ln>
        </p:spPr>
      </p:pic>
      <p:pic>
        <p:nvPicPr>
          <p:cNvPr id="303" name="Google Shape;303;p38"/>
          <p:cNvPicPr preferRelativeResize="0"/>
          <p:nvPr/>
        </p:nvPicPr>
        <p:blipFill>
          <a:blip r:embed="rId5">
            <a:alphaModFix/>
          </a:blip>
          <a:stretch>
            <a:fillRect/>
          </a:stretch>
        </p:blipFill>
        <p:spPr>
          <a:xfrm>
            <a:off x="656825" y="3976165"/>
            <a:ext cx="2055300" cy="1017985"/>
          </a:xfrm>
          <a:prstGeom prst="rect">
            <a:avLst/>
          </a:prstGeom>
          <a:noFill/>
          <a:ln>
            <a:noFill/>
          </a:ln>
        </p:spPr>
      </p:pic>
      <p:pic>
        <p:nvPicPr>
          <p:cNvPr id="3" name="Picture 2">
            <a:extLst>
              <a:ext uri="{FF2B5EF4-FFF2-40B4-BE49-F238E27FC236}">
                <a16:creationId xmlns:a16="http://schemas.microsoft.com/office/drawing/2014/main" id="{A266049F-5859-EFC3-4163-C3E38AE0BC00}"/>
              </a:ext>
            </a:extLst>
          </p:cNvPr>
          <p:cNvPicPr>
            <a:picLocks noChangeAspect="1"/>
          </p:cNvPicPr>
          <p:nvPr/>
        </p:nvPicPr>
        <p:blipFill>
          <a:blip r:embed="rId6"/>
          <a:stretch>
            <a:fillRect/>
          </a:stretch>
        </p:blipFill>
        <p:spPr>
          <a:xfrm>
            <a:off x="5747895" y="3364145"/>
            <a:ext cx="1635099" cy="1630005"/>
          </a:xfrm>
          <a:prstGeom prst="rect">
            <a:avLst/>
          </a:prstGeom>
        </p:spPr>
      </p:pic>
      <p:pic>
        <p:nvPicPr>
          <p:cNvPr id="5" name="Picture 4">
            <a:extLst>
              <a:ext uri="{FF2B5EF4-FFF2-40B4-BE49-F238E27FC236}">
                <a16:creationId xmlns:a16="http://schemas.microsoft.com/office/drawing/2014/main" id="{A3551F7D-59E9-F5A0-3574-BD158C6EE1A6}"/>
              </a:ext>
            </a:extLst>
          </p:cNvPr>
          <p:cNvPicPr>
            <a:picLocks noChangeAspect="1"/>
          </p:cNvPicPr>
          <p:nvPr/>
        </p:nvPicPr>
        <p:blipFill>
          <a:blip r:embed="rId7"/>
          <a:stretch>
            <a:fillRect/>
          </a:stretch>
        </p:blipFill>
        <p:spPr>
          <a:xfrm>
            <a:off x="3697463" y="424333"/>
            <a:ext cx="1165342" cy="937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ctrTitle"/>
          </p:nvPr>
        </p:nvSpPr>
        <p:spPr>
          <a:xfrm>
            <a:off x="311700" y="560850"/>
            <a:ext cx="4872900" cy="2653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Clr>
                <a:schemeClr val="dk1"/>
              </a:buClr>
              <a:buSzPts val="1100"/>
              <a:buFont typeface="Arial"/>
              <a:buNone/>
            </a:pPr>
            <a:r>
              <a:rPr lang="en-GB" sz="2500" b="1" dirty="0">
                <a:latin typeface="Calibri" panose="020F0502020204030204" pitchFamily="34" charset="0"/>
                <a:ea typeface="Comic Sans MS"/>
                <a:cs typeface="Calibri" panose="020F0502020204030204" pitchFamily="34" charset="0"/>
                <a:sym typeface="Comic Sans MS"/>
              </a:rPr>
              <a:t>Developing curiosity…</a:t>
            </a:r>
            <a:endParaRPr sz="2500" b="1" dirty="0">
              <a:latin typeface="Calibri" panose="020F0502020204030204" pitchFamily="34" charset="0"/>
              <a:ea typeface="Comic Sans MS"/>
              <a:cs typeface="Calibri" panose="020F0502020204030204" pitchFamily="34" charset="0"/>
              <a:sym typeface="Comic Sans MS"/>
            </a:endParaRPr>
          </a:p>
          <a:p>
            <a:pPr marL="457200" lvl="0" indent="-228600" algn="l" rtl="0">
              <a:lnSpc>
                <a:spcPct val="115000"/>
              </a:lnSpc>
              <a:spcBef>
                <a:spcPts val="1200"/>
              </a:spcBef>
              <a:spcAft>
                <a:spcPts val="0"/>
              </a:spcAft>
              <a:buClr>
                <a:schemeClr val="dk1"/>
              </a:buClr>
              <a:buSzPts val="1100"/>
              <a:buFont typeface="Arial"/>
              <a:buNone/>
            </a:pPr>
            <a:r>
              <a:rPr lang="en-GB" sz="2200" dirty="0">
                <a:latin typeface="Comic Sans MS"/>
                <a:ea typeface="Comic Sans MS"/>
                <a:cs typeface="Comic Sans MS"/>
                <a:sym typeface="Comic Sans MS"/>
              </a:rPr>
              <a:t>•</a:t>
            </a:r>
            <a:r>
              <a:rPr lang="en-GB" sz="1800" dirty="0">
                <a:latin typeface="Comic Sans MS"/>
                <a:ea typeface="Comic Sans MS"/>
                <a:cs typeface="Comic Sans MS"/>
                <a:sym typeface="Comic Sans MS"/>
              </a:rPr>
              <a:t>   	</a:t>
            </a:r>
            <a:r>
              <a:rPr lang="en-GB" sz="2200" b="1" dirty="0">
                <a:latin typeface="Calibri" panose="020F0502020204030204" pitchFamily="34" charset="0"/>
                <a:ea typeface="Comic Sans MS"/>
                <a:cs typeface="Calibri" panose="020F0502020204030204" pitchFamily="34" charset="0"/>
                <a:sym typeface="Comic Sans MS"/>
              </a:rPr>
              <a:t>What did you do in school that was new today?</a:t>
            </a:r>
            <a:endParaRPr sz="2200" b="1" dirty="0">
              <a:latin typeface="Calibri" panose="020F0502020204030204" pitchFamily="34" charset="0"/>
              <a:ea typeface="Comic Sans MS"/>
              <a:cs typeface="Calibri" panose="020F0502020204030204" pitchFamily="34" charset="0"/>
              <a:sym typeface="Comic Sans MS"/>
            </a:endParaRPr>
          </a:p>
          <a:p>
            <a:pPr marL="457200" lvl="0" indent="-228600" algn="l" rtl="0">
              <a:lnSpc>
                <a:spcPct val="115000"/>
              </a:lnSpc>
              <a:spcBef>
                <a:spcPts val="1200"/>
              </a:spcBef>
              <a:spcAft>
                <a:spcPts val="0"/>
              </a:spcAft>
              <a:buClr>
                <a:schemeClr val="dk1"/>
              </a:buClr>
              <a:buSzPts val="1100"/>
              <a:buFont typeface="Arial"/>
              <a:buNone/>
            </a:pPr>
            <a:r>
              <a:rPr lang="en-GB" sz="2200" dirty="0">
                <a:latin typeface="Calibri" panose="020F0502020204030204" pitchFamily="34" charset="0"/>
                <a:ea typeface="Comic Sans MS"/>
                <a:cs typeface="Calibri" panose="020F0502020204030204" pitchFamily="34" charset="0"/>
                <a:sym typeface="Comic Sans MS"/>
              </a:rPr>
              <a:t>•</a:t>
            </a:r>
            <a:r>
              <a:rPr lang="en-GB" sz="1800" dirty="0">
                <a:latin typeface="Calibri" panose="020F0502020204030204" pitchFamily="34" charset="0"/>
                <a:ea typeface="Comic Sans MS"/>
                <a:cs typeface="Calibri" panose="020F0502020204030204" pitchFamily="34" charset="0"/>
                <a:sym typeface="Comic Sans MS"/>
              </a:rPr>
              <a:t>   	</a:t>
            </a:r>
            <a:r>
              <a:rPr lang="en-GB" sz="2200" b="1" dirty="0">
                <a:latin typeface="Calibri" panose="020F0502020204030204" pitchFamily="34" charset="0"/>
                <a:ea typeface="Comic Sans MS"/>
                <a:cs typeface="Calibri" panose="020F0502020204030204" pitchFamily="34" charset="0"/>
                <a:sym typeface="Comic Sans MS"/>
              </a:rPr>
              <a:t>Who did you meet today?</a:t>
            </a:r>
            <a:endParaRPr sz="2200" b="1" dirty="0">
              <a:latin typeface="Calibri" panose="020F0502020204030204" pitchFamily="34" charset="0"/>
              <a:ea typeface="Comic Sans MS"/>
              <a:cs typeface="Calibri" panose="020F0502020204030204" pitchFamily="34" charset="0"/>
              <a:sym typeface="Comic Sans MS"/>
            </a:endParaRPr>
          </a:p>
          <a:p>
            <a:pPr marL="457200" lvl="0" indent="-228600" algn="l" rtl="0">
              <a:lnSpc>
                <a:spcPct val="115000"/>
              </a:lnSpc>
              <a:spcBef>
                <a:spcPts val="1200"/>
              </a:spcBef>
              <a:spcAft>
                <a:spcPts val="1200"/>
              </a:spcAft>
              <a:buNone/>
            </a:pPr>
            <a:r>
              <a:rPr lang="en-GB" sz="2200" dirty="0">
                <a:latin typeface="Calibri" panose="020F0502020204030204" pitchFamily="34" charset="0"/>
                <a:ea typeface="Comic Sans MS"/>
                <a:cs typeface="Calibri" panose="020F0502020204030204" pitchFamily="34" charset="0"/>
                <a:sym typeface="Comic Sans MS"/>
              </a:rPr>
              <a:t>•</a:t>
            </a:r>
            <a:r>
              <a:rPr lang="en-GB" sz="1800" dirty="0">
                <a:latin typeface="Calibri" panose="020F0502020204030204" pitchFamily="34" charset="0"/>
                <a:ea typeface="Comic Sans MS"/>
                <a:cs typeface="Calibri" panose="020F0502020204030204" pitchFamily="34" charset="0"/>
                <a:sym typeface="Comic Sans MS"/>
              </a:rPr>
              <a:t>   	</a:t>
            </a:r>
            <a:r>
              <a:rPr lang="en-GB" sz="2200" b="1" dirty="0">
                <a:latin typeface="Calibri" panose="020F0502020204030204" pitchFamily="34" charset="0"/>
                <a:ea typeface="Comic Sans MS"/>
                <a:cs typeface="Calibri" panose="020F0502020204030204" pitchFamily="34" charset="0"/>
                <a:sym typeface="Comic Sans MS"/>
              </a:rPr>
              <a:t>Can you learn the names of the children in your class?</a:t>
            </a:r>
            <a:endParaRPr sz="5800" dirty="0">
              <a:latin typeface="Calibri" panose="020F0502020204030204" pitchFamily="34" charset="0"/>
              <a:cs typeface="Calibri" panose="020F0502020204030204" pitchFamily="34" charset="0"/>
            </a:endParaRPr>
          </a:p>
        </p:txBody>
      </p:sp>
      <p:sp>
        <p:nvSpPr>
          <p:cNvPr id="309" name="Google Shape;309;p39"/>
          <p:cNvSpPr txBox="1"/>
          <p:nvPr/>
        </p:nvSpPr>
        <p:spPr>
          <a:xfrm>
            <a:off x="4108463" y="1924049"/>
            <a:ext cx="5795400" cy="757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400" dirty="0">
                <a:solidFill>
                  <a:srgbClr val="9900FF"/>
                </a:solidFill>
                <a:latin typeface="Comic Sans MS"/>
                <a:ea typeface="Comic Sans MS"/>
                <a:cs typeface="Comic Sans MS"/>
                <a:sym typeface="Comic Sans MS"/>
              </a:rPr>
              <a:t>Big Question</a:t>
            </a:r>
            <a:endParaRPr sz="4400" dirty="0">
              <a:solidFill>
                <a:srgbClr val="9900FF"/>
              </a:solidFill>
              <a:latin typeface="Comic Sans MS"/>
              <a:ea typeface="Comic Sans MS"/>
              <a:cs typeface="Comic Sans MS"/>
              <a:sym typeface="Comic Sans MS"/>
            </a:endParaRPr>
          </a:p>
        </p:txBody>
      </p:sp>
      <p:pic>
        <p:nvPicPr>
          <p:cNvPr id="310" name="Google Shape;310;p39"/>
          <p:cNvPicPr preferRelativeResize="0"/>
          <p:nvPr/>
        </p:nvPicPr>
        <p:blipFill>
          <a:blip r:embed="rId3">
            <a:alphaModFix/>
          </a:blip>
          <a:stretch>
            <a:fillRect/>
          </a:stretch>
        </p:blipFill>
        <p:spPr>
          <a:xfrm>
            <a:off x="311700" y="3300375"/>
            <a:ext cx="1682800" cy="1682800"/>
          </a:xfrm>
          <a:prstGeom prst="rect">
            <a:avLst/>
          </a:prstGeom>
          <a:noFill/>
          <a:ln>
            <a:noFill/>
          </a:ln>
        </p:spPr>
      </p:pic>
      <p:pic>
        <p:nvPicPr>
          <p:cNvPr id="311" name="Google Shape;311;p39"/>
          <p:cNvPicPr preferRelativeResize="0"/>
          <p:nvPr/>
        </p:nvPicPr>
        <p:blipFill>
          <a:blip r:embed="rId4">
            <a:alphaModFix/>
          </a:blip>
          <a:stretch>
            <a:fillRect/>
          </a:stretch>
        </p:blipFill>
        <p:spPr>
          <a:xfrm>
            <a:off x="6315075" y="172931"/>
            <a:ext cx="2517225" cy="1705875"/>
          </a:xfrm>
          <a:prstGeom prst="rect">
            <a:avLst/>
          </a:prstGeom>
          <a:noFill/>
          <a:ln>
            <a:noFill/>
          </a:ln>
        </p:spPr>
      </p:pic>
      <p:pic>
        <p:nvPicPr>
          <p:cNvPr id="3" name="Picture 2">
            <a:extLst>
              <a:ext uri="{FF2B5EF4-FFF2-40B4-BE49-F238E27FC236}">
                <a16:creationId xmlns:a16="http://schemas.microsoft.com/office/drawing/2014/main" id="{2BF5B6FE-CB23-29EB-E03C-FC88C660B4D2}"/>
              </a:ext>
            </a:extLst>
          </p:cNvPr>
          <p:cNvPicPr>
            <a:picLocks noChangeAspect="1"/>
          </p:cNvPicPr>
          <p:nvPr/>
        </p:nvPicPr>
        <p:blipFill>
          <a:blip r:embed="rId5"/>
          <a:stretch>
            <a:fillRect/>
          </a:stretch>
        </p:blipFill>
        <p:spPr>
          <a:xfrm>
            <a:off x="5939313" y="2726674"/>
            <a:ext cx="2340293" cy="24168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0" y="0"/>
            <a:ext cx="91440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dirty="0">
                <a:solidFill>
                  <a:srgbClr val="85200C"/>
                </a:solidFill>
                <a:latin typeface="Calibri"/>
                <a:ea typeface="Calibri"/>
                <a:cs typeface="Calibri"/>
                <a:sym typeface="Calibri"/>
              </a:rPr>
              <a:t>Who Am I?</a:t>
            </a:r>
            <a:endParaRPr sz="2000" dirty="0">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3714750" y="1801124"/>
            <a:ext cx="1714500" cy="1714500"/>
          </a:xfrm>
          <a:prstGeom prst="rect">
            <a:avLst/>
          </a:prstGeom>
          <a:noFill/>
          <a:ln>
            <a:noFill/>
          </a:ln>
        </p:spPr>
      </p:pic>
      <p:sp>
        <p:nvSpPr>
          <p:cNvPr id="140" name="Google Shape;140;p26"/>
          <p:cNvSpPr txBox="1"/>
          <p:nvPr/>
        </p:nvSpPr>
        <p:spPr>
          <a:xfrm>
            <a:off x="3129938" y="3956675"/>
            <a:ext cx="30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dirty="0">
                <a:solidFill>
                  <a:schemeClr val="dk1"/>
                </a:solidFill>
                <a:latin typeface="Amatic SC"/>
                <a:ea typeface="Amatic SC"/>
                <a:cs typeface="Amatic SC"/>
                <a:sym typeface="Amatic SC"/>
              </a:rPr>
              <a:t>LEARNING Hooks  </a:t>
            </a:r>
            <a:endParaRPr sz="2000" b="1" dirty="0">
              <a:solidFill>
                <a:schemeClr val="dk1"/>
              </a:solidFill>
              <a:latin typeface="Amatic SC"/>
              <a:ea typeface="Amatic SC"/>
              <a:cs typeface="Amatic SC"/>
              <a:sym typeface="Amatic SC"/>
            </a:endParaRPr>
          </a:p>
          <a:p>
            <a:pPr marL="0" lvl="0" indent="0" algn="ctr" rtl="0">
              <a:spcBef>
                <a:spcPts val="0"/>
              </a:spcBef>
              <a:spcAft>
                <a:spcPts val="0"/>
              </a:spcAft>
              <a:buNone/>
            </a:pPr>
            <a:r>
              <a:rPr lang="en-GB" sz="2000" b="1" dirty="0">
                <a:solidFill>
                  <a:srgbClr val="0070C0"/>
                </a:solidFill>
                <a:latin typeface="Amatic SC"/>
                <a:ea typeface="Amatic SC"/>
                <a:cs typeface="Amatic SC"/>
                <a:sym typeface="Amatic SC"/>
              </a:rPr>
              <a:t>cultural capital &amp; Enrichment Experiences</a:t>
            </a:r>
            <a:endParaRPr dirty="0"/>
          </a:p>
        </p:txBody>
      </p:sp>
      <p:pic>
        <p:nvPicPr>
          <p:cNvPr id="141" name="Google Shape;141;p26"/>
          <p:cNvPicPr preferRelativeResize="0"/>
          <p:nvPr/>
        </p:nvPicPr>
        <p:blipFill>
          <a:blip r:embed="rId4">
            <a:alphaModFix/>
          </a:blip>
          <a:stretch>
            <a:fillRect/>
          </a:stretch>
        </p:blipFill>
        <p:spPr>
          <a:xfrm>
            <a:off x="152400" y="1753200"/>
            <a:ext cx="3253575" cy="1214550"/>
          </a:xfrm>
          <a:prstGeom prst="rect">
            <a:avLst/>
          </a:prstGeom>
          <a:noFill/>
          <a:ln>
            <a:noFill/>
          </a:ln>
        </p:spPr>
      </p:pic>
      <p:pic>
        <p:nvPicPr>
          <p:cNvPr id="143" name="Google Shape;143;p26"/>
          <p:cNvPicPr preferRelativeResize="0"/>
          <p:nvPr/>
        </p:nvPicPr>
        <p:blipFill>
          <a:blip r:embed="rId5">
            <a:alphaModFix/>
          </a:blip>
          <a:stretch>
            <a:fillRect/>
          </a:stretch>
        </p:blipFill>
        <p:spPr>
          <a:xfrm>
            <a:off x="1349100" y="70875"/>
            <a:ext cx="1987850" cy="1456750"/>
          </a:xfrm>
          <a:prstGeom prst="rect">
            <a:avLst/>
          </a:prstGeom>
          <a:noFill/>
          <a:ln>
            <a:noFill/>
          </a:ln>
        </p:spPr>
      </p:pic>
      <p:sp>
        <p:nvSpPr>
          <p:cNvPr id="146" name="Google Shape;146;p26"/>
          <p:cNvSpPr txBox="1"/>
          <p:nvPr/>
        </p:nvSpPr>
        <p:spPr>
          <a:xfrm>
            <a:off x="3658100" y="591180"/>
            <a:ext cx="209040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a:solidFill>
                  <a:schemeClr val="dk1"/>
                </a:solidFill>
                <a:latin typeface="Calibri"/>
                <a:ea typeface="Calibri"/>
                <a:cs typeface="Calibri"/>
                <a:sym typeface="Calibri"/>
              </a:rPr>
              <a:t>Autumn Walk </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200" dirty="0">
                <a:solidFill>
                  <a:schemeClr val="dk1"/>
                </a:solidFill>
                <a:latin typeface="Calibri"/>
                <a:ea typeface="Calibri"/>
                <a:cs typeface="Calibri"/>
                <a:sym typeface="Calibri"/>
              </a:rPr>
              <a:t>Making Bread</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200" dirty="0">
                <a:solidFill>
                  <a:schemeClr val="dk1"/>
                </a:solidFill>
                <a:latin typeface="Calibri"/>
                <a:ea typeface="Calibri"/>
                <a:cs typeface="Calibri"/>
                <a:sym typeface="Calibri"/>
              </a:rPr>
              <a:t>Harvest</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200" dirty="0">
                <a:solidFill>
                  <a:schemeClr val="dk1"/>
                </a:solidFill>
                <a:latin typeface="Calibri"/>
                <a:cs typeface="Calibri"/>
                <a:sym typeface="Calibri"/>
              </a:rPr>
              <a:t>Diwali</a:t>
            </a:r>
          </a:p>
          <a:p>
            <a:pPr marL="0" lvl="0" indent="0" algn="ctr" rtl="0">
              <a:spcBef>
                <a:spcPts val="0"/>
              </a:spcBef>
              <a:spcAft>
                <a:spcPts val="0"/>
              </a:spcAft>
              <a:buNone/>
            </a:pPr>
            <a:r>
              <a:rPr lang="en-GB" sz="1200" dirty="0">
                <a:solidFill>
                  <a:schemeClr val="dk1"/>
                </a:solidFill>
                <a:latin typeface="Calibri"/>
                <a:cs typeface="Calibri"/>
                <a:sym typeface="Calibri"/>
              </a:rPr>
              <a:t>Wild Tribe</a:t>
            </a:r>
            <a:endParaRPr sz="1200" dirty="0"/>
          </a:p>
        </p:txBody>
      </p:sp>
      <p:pic>
        <p:nvPicPr>
          <p:cNvPr id="4" name="Picture 3">
            <a:extLst>
              <a:ext uri="{FF2B5EF4-FFF2-40B4-BE49-F238E27FC236}">
                <a16:creationId xmlns:a16="http://schemas.microsoft.com/office/drawing/2014/main" id="{87113DB5-AB36-412A-9526-E3AF71F07D6F}"/>
              </a:ext>
            </a:extLst>
          </p:cNvPr>
          <p:cNvPicPr>
            <a:picLocks noChangeAspect="1"/>
          </p:cNvPicPr>
          <p:nvPr/>
        </p:nvPicPr>
        <p:blipFill>
          <a:blip r:embed="rId6"/>
          <a:stretch>
            <a:fillRect/>
          </a:stretch>
        </p:blipFill>
        <p:spPr>
          <a:xfrm>
            <a:off x="6951901" y="49105"/>
            <a:ext cx="1590368" cy="1928744"/>
          </a:xfrm>
          <a:prstGeom prst="rect">
            <a:avLst/>
          </a:prstGeom>
        </p:spPr>
      </p:pic>
      <p:pic>
        <p:nvPicPr>
          <p:cNvPr id="5" name="Picture 4">
            <a:extLst>
              <a:ext uri="{FF2B5EF4-FFF2-40B4-BE49-F238E27FC236}">
                <a16:creationId xmlns:a16="http://schemas.microsoft.com/office/drawing/2014/main" id="{5AEE892C-6868-EFAA-9713-35BAFE0B1F0E}"/>
              </a:ext>
            </a:extLst>
          </p:cNvPr>
          <p:cNvPicPr>
            <a:picLocks noChangeAspect="1"/>
          </p:cNvPicPr>
          <p:nvPr/>
        </p:nvPicPr>
        <p:blipFill>
          <a:blip r:embed="rId7"/>
          <a:stretch>
            <a:fillRect/>
          </a:stretch>
        </p:blipFill>
        <p:spPr>
          <a:xfrm>
            <a:off x="0" y="70875"/>
            <a:ext cx="1371600" cy="1323975"/>
          </a:xfrm>
          <a:prstGeom prst="rect">
            <a:avLst/>
          </a:prstGeom>
        </p:spPr>
      </p:pic>
      <p:pic>
        <p:nvPicPr>
          <p:cNvPr id="8" name="Picture 7">
            <a:extLst>
              <a:ext uri="{FF2B5EF4-FFF2-40B4-BE49-F238E27FC236}">
                <a16:creationId xmlns:a16="http://schemas.microsoft.com/office/drawing/2014/main" id="{E2F37444-41C6-ED8F-8381-592DE8B433F1}"/>
              </a:ext>
            </a:extLst>
          </p:cNvPr>
          <p:cNvPicPr>
            <a:picLocks noChangeAspect="1"/>
          </p:cNvPicPr>
          <p:nvPr/>
        </p:nvPicPr>
        <p:blipFill>
          <a:blip r:embed="rId8"/>
          <a:stretch>
            <a:fillRect/>
          </a:stretch>
        </p:blipFill>
        <p:spPr>
          <a:xfrm>
            <a:off x="5629275" y="2360475"/>
            <a:ext cx="3257550" cy="1924050"/>
          </a:xfrm>
          <a:prstGeom prst="rect">
            <a:avLst/>
          </a:prstGeom>
        </p:spPr>
      </p:pic>
      <p:pic>
        <p:nvPicPr>
          <p:cNvPr id="10" name="Picture 9">
            <a:extLst>
              <a:ext uri="{FF2B5EF4-FFF2-40B4-BE49-F238E27FC236}">
                <a16:creationId xmlns:a16="http://schemas.microsoft.com/office/drawing/2014/main" id="{1D4E7A6B-B529-C830-55D5-86277349516D}"/>
              </a:ext>
            </a:extLst>
          </p:cNvPr>
          <p:cNvPicPr>
            <a:picLocks noChangeAspect="1"/>
          </p:cNvPicPr>
          <p:nvPr/>
        </p:nvPicPr>
        <p:blipFill>
          <a:blip r:embed="rId9"/>
          <a:stretch>
            <a:fillRect/>
          </a:stretch>
        </p:blipFill>
        <p:spPr>
          <a:xfrm>
            <a:off x="257175" y="3164348"/>
            <a:ext cx="1683112" cy="16406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p:nvPr/>
        </p:nvSpPr>
        <p:spPr>
          <a:xfrm>
            <a:off x="3553086" y="1456462"/>
            <a:ext cx="2125500" cy="1071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latin typeface="Comic Sans MS"/>
                <a:ea typeface="Comic Sans MS"/>
                <a:cs typeface="Comic Sans MS"/>
                <a:sym typeface="Comic Sans MS"/>
              </a:rPr>
              <a:t>Possible Themes, Interests &amp; </a:t>
            </a:r>
            <a:endParaRPr sz="1800" dirty="0">
              <a:latin typeface="Comic Sans MS"/>
              <a:ea typeface="Comic Sans MS"/>
              <a:cs typeface="Comic Sans MS"/>
              <a:sym typeface="Comic Sans MS"/>
            </a:endParaRPr>
          </a:p>
          <a:p>
            <a:pPr marL="0" lvl="0" indent="0" algn="ctr" rtl="0">
              <a:spcBef>
                <a:spcPts val="0"/>
              </a:spcBef>
              <a:spcAft>
                <a:spcPts val="0"/>
              </a:spcAft>
              <a:buNone/>
            </a:pPr>
            <a:r>
              <a:rPr lang="en-GB" sz="1800" dirty="0">
                <a:latin typeface="Comic Sans MS"/>
                <a:ea typeface="Comic Sans MS"/>
                <a:cs typeface="Comic Sans MS"/>
                <a:sym typeface="Comic Sans MS"/>
              </a:rPr>
              <a:t>Lines of Enquiry </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800" dirty="0">
              <a:latin typeface="Comic Sans MS"/>
              <a:ea typeface="Comic Sans MS"/>
              <a:cs typeface="Comic Sans MS"/>
              <a:sym typeface="Comic Sans MS"/>
            </a:endParaRPr>
          </a:p>
        </p:txBody>
      </p:sp>
      <p:pic>
        <p:nvPicPr>
          <p:cNvPr id="170" name="Google Shape;170;p29"/>
          <p:cNvPicPr preferRelativeResize="0"/>
          <p:nvPr/>
        </p:nvPicPr>
        <p:blipFill>
          <a:blip r:embed="rId3">
            <a:alphaModFix/>
          </a:blip>
          <a:stretch>
            <a:fillRect/>
          </a:stretch>
        </p:blipFill>
        <p:spPr>
          <a:xfrm>
            <a:off x="540250" y="3682767"/>
            <a:ext cx="2329500" cy="1344850"/>
          </a:xfrm>
          <a:prstGeom prst="rect">
            <a:avLst/>
          </a:prstGeom>
          <a:noFill/>
          <a:ln>
            <a:noFill/>
          </a:ln>
        </p:spPr>
      </p:pic>
      <p:pic>
        <p:nvPicPr>
          <p:cNvPr id="174" name="Google Shape;174;p29"/>
          <p:cNvPicPr preferRelativeResize="0"/>
          <p:nvPr/>
        </p:nvPicPr>
        <p:blipFill>
          <a:blip r:embed="rId4">
            <a:alphaModFix/>
          </a:blip>
          <a:stretch>
            <a:fillRect/>
          </a:stretch>
        </p:blipFill>
        <p:spPr>
          <a:xfrm>
            <a:off x="1969599" y="229187"/>
            <a:ext cx="1163224" cy="1227275"/>
          </a:xfrm>
          <a:prstGeom prst="rect">
            <a:avLst/>
          </a:prstGeom>
          <a:noFill/>
          <a:ln>
            <a:noFill/>
          </a:ln>
        </p:spPr>
      </p:pic>
      <p:pic>
        <p:nvPicPr>
          <p:cNvPr id="175" name="Google Shape;175;p29"/>
          <p:cNvPicPr preferRelativeResize="0"/>
          <p:nvPr/>
        </p:nvPicPr>
        <p:blipFill>
          <a:blip r:embed="rId5">
            <a:alphaModFix/>
          </a:blip>
          <a:stretch>
            <a:fillRect/>
          </a:stretch>
        </p:blipFill>
        <p:spPr>
          <a:xfrm>
            <a:off x="1916062" y="1586077"/>
            <a:ext cx="1226825" cy="1146881"/>
          </a:xfrm>
          <a:prstGeom prst="rect">
            <a:avLst/>
          </a:prstGeom>
          <a:noFill/>
          <a:ln>
            <a:noFill/>
          </a:ln>
        </p:spPr>
      </p:pic>
      <p:pic>
        <p:nvPicPr>
          <p:cNvPr id="176" name="Google Shape;176;p29"/>
          <p:cNvPicPr preferRelativeResize="0"/>
          <p:nvPr/>
        </p:nvPicPr>
        <p:blipFill>
          <a:blip r:embed="rId6">
            <a:alphaModFix/>
          </a:blip>
          <a:stretch>
            <a:fillRect/>
          </a:stretch>
        </p:blipFill>
        <p:spPr>
          <a:xfrm>
            <a:off x="26088" y="2278856"/>
            <a:ext cx="1592150" cy="1430926"/>
          </a:xfrm>
          <a:prstGeom prst="rect">
            <a:avLst/>
          </a:prstGeom>
          <a:noFill/>
          <a:ln>
            <a:noFill/>
          </a:ln>
        </p:spPr>
      </p:pic>
      <p:pic>
        <p:nvPicPr>
          <p:cNvPr id="177" name="Google Shape;177;p29"/>
          <p:cNvPicPr preferRelativeResize="0"/>
          <p:nvPr/>
        </p:nvPicPr>
        <p:blipFill>
          <a:blip r:embed="rId7">
            <a:alphaModFix/>
          </a:blip>
          <a:stretch>
            <a:fillRect/>
          </a:stretch>
        </p:blipFill>
        <p:spPr>
          <a:xfrm>
            <a:off x="3024667" y="2527462"/>
            <a:ext cx="3296550" cy="1227250"/>
          </a:xfrm>
          <a:prstGeom prst="rect">
            <a:avLst/>
          </a:prstGeom>
          <a:noFill/>
          <a:ln>
            <a:noFill/>
          </a:ln>
        </p:spPr>
      </p:pic>
      <p:pic>
        <p:nvPicPr>
          <p:cNvPr id="178" name="Google Shape;178;p29"/>
          <p:cNvPicPr preferRelativeResize="0"/>
          <p:nvPr/>
        </p:nvPicPr>
        <p:blipFill rotWithShape="1">
          <a:blip r:embed="rId8">
            <a:alphaModFix/>
          </a:blip>
          <a:srcRect l="14859" t="12731" r="13461" b="10575"/>
          <a:stretch/>
        </p:blipFill>
        <p:spPr>
          <a:xfrm>
            <a:off x="3578575" y="112872"/>
            <a:ext cx="2048200" cy="1227250"/>
          </a:xfrm>
          <a:prstGeom prst="rect">
            <a:avLst/>
          </a:prstGeom>
          <a:noFill/>
          <a:ln>
            <a:noFill/>
          </a:ln>
        </p:spPr>
      </p:pic>
      <p:pic>
        <p:nvPicPr>
          <p:cNvPr id="13" name="Picture 12" descr="Map&#10;&#10;Description automatically generated">
            <a:extLst>
              <a:ext uri="{FF2B5EF4-FFF2-40B4-BE49-F238E27FC236}">
                <a16:creationId xmlns:a16="http://schemas.microsoft.com/office/drawing/2014/main" id="{5A4FC020-C52B-1476-5EB0-7252DFA5C729}"/>
              </a:ext>
            </a:extLst>
          </p:cNvPr>
          <p:cNvPicPr>
            <a:picLocks noChangeAspect="1"/>
          </p:cNvPicPr>
          <p:nvPr/>
        </p:nvPicPr>
        <p:blipFill>
          <a:blip r:embed="rId9"/>
          <a:stretch>
            <a:fillRect/>
          </a:stretch>
        </p:blipFill>
        <p:spPr>
          <a:xfrm>
            <a:off x="175480" y="202520"/>
            <a:ext cx="1580621" cy="2076336"/>
          </a:xfrm>
          <a:prstGeom prst="rect">
            <a:avLst/>
          </a:prstGeom>
        </p:spPr>
      </p:pic>
      <p:pic>
        <p:nvPicPr>
          <p:cNvPr id="14" name="Picture 13" descr="Text&#10;&#10;Description automatically generated">
            <a:extLst>
              <a:ext uri="{FF2B5EF4-FFF2-40B4-BE49-F238E27FC236}">
                <a16:creationId xmlns:a16="http://schemas.microsoft.com/office/drawing/2014/main" id="{9D015ED6-8D5E-D672-E4EE-CB043C2A27AD}"/>
              </a:ext>
            </a:extLst>
          </p:cNvPr>
          <p:cNvPicPr>
            <a:picLocks noChangeAspect="1"/>
          </p:cNvPicPr>
          <p:nvPr/>
        </p:nvPicPr>
        <p:blipFill>
          <a:blip r:embed="rId10"/>
          <a:stretch>
            <a:fillRect/>
          </a:stretch>
        </p:blipFill>
        <p:spPr>
          <a:xfrm>
            <a:off x="7094962" y="2728487"/>
            <a:ext cx="1724025" cy="2171700"/>
          </a:xfrm>
          <a:prstGeom prst="rect">
            <a:avLst/>
          </a:prstGeom>
        </p:spPr>
      </p:pic>
      <p:pic>
        <p:nvPicPr>
          <p:cNvPr id="15" name="Picture 14" descr="Diagram&#10;&#10;Description automatically generated">
            <a:extLst>
              <a:ext uri="{FF2B5EF4-FFF2-40B4-BE49-F238E27FC236}">
                <a16:creationId xmlns:a16="http://schemas.microsoft.com/office/drawing/2014/main" id="{DAD88813-574F-45FF-9A1D-0893B54A0960}"/>
              </a:ext>
            </a:extLst>
          </p:cNvPr>
          <p:cNvPicPr>
            <a:picLocks noChangeAspect="1"/>
          </p:cNvPicPr>
          <p:nvPr/>
        </p:nvPicPr>
        <p:blipFill>
          <a:blip r:embed="rId11"/>
          <a:stretch>
            <a:fillRect/>
          </a:stretch>
        </p:blipFill>
        <p:spPr>
          <a:xfrm>
            <a:off x="6670673" y="112872"/>
            <a:ext cx="2316480" cy="2360295"/>
          </a:xfrm>
          <a:prstGeom prst="rect">
            <a:avLst/>
          </a:prstGeom>
        </p:spPr>
      </p:pic>
      <p:pic>
        <p:nvPicPr>
          <p:cNvPr id="4" name="Picture 3">
            <a:extLst>
              <a:ext uri="{FF2B5EF4-FFF2-40B4-BE49-F238E27FC236}">
                <a16:creationId xmlns:a16="http://schemas.microsoft.com/office/drawing/2014/main" id="{25119CFF-ABE9-B504-BAA3-042497A99F8C}"/>
              </a:ext>
            </a:extLst>
          </p:cNvPr>
          <p:cNvPicPr>
            <a:picLocks noChangeAspect="1"/>
          </p:cNvPicPr>
          <p:nvPr/>
        </p:nvPicPr>
        <p:blipFill>
          <a:blip r:embed="rId12"/>
          <a:stretch>
            <a:fillRect/>
          </a:stretch>
        </p:blipFill>
        <p:spPr>
          <a:xfrm>
            <a:off x="3643495" y="3709782"/>
            <a:ext cx="2258246" cy="13943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p:nvPr/>
        </p:nvSpPr>
        <p:spPr>
          <a:xfrm>
            <a:off x="102725" y="161100"/>
            <a:ext cx="3913200" cy="7593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000" b="1" dirty="0">
                <a:solidFill>
                  <a:srgbClr val="FFFFFF"/>
                </a:solidFill>
                <a:latin typeface="Calibri"/>
                <a:ea typeface="Calibri"/>
                <a:cs typeface="Calibri"/>
                <a:sym typeface="Calibri"/>
              </a:rPr>
              <a:t>Communication and Language</a:t>
            </a:r>
            <a:endParaRPr sz="2600" dirty="0">
              <a:latin typeface="Comic Sans MS"/>
              <a:ea typeface="Comic Sans MS"/>
              <a:cs typeface="Comic Sans MS"/>
              <a:sym typeface="Comic Sans MS"/>
            </a:endParaRPr>
          </a:p>
          <a:p>
            <a:pPr marL="0" lvl="0" indent="0" algn="l" rtl="0">
              <a:spcBef>
                <a:spcPts val="0"/>
              </a:spcBef>
              <a:spcAft>
                <a:spcPts val="0"/>
              </a:spcAft>
              <a:buNone/>
            </a:pPr>
            <a:r>
              <a:rPr lang="en-GB" sz="1800" dirty="0">
                <a:solidFill>
                  <a:srgbClr val="4A86E8"/>
                </a:solidFill>
                <a:latin typeface="Comic Sans MS"/>
                <a:ea typeface="Comic Sans MS"/>
                <a:cs typeface="Comic Sans MS"/>
                <a:sym typeface="Comic Sans MS"/>
              </a:rPr>
              <a:t>Welcome to Reception</a:t>
            </a:r>
            <a:endParaRPr sz="1800" dirty="0">
              <a:latin typeface="Comic Sans MS"/>
              <a:ea typeface="Comic Sans MS"/>
              <a:cs typeface="Comic Sans MS"/>
              <a:sym typeface="Comic Sans MS"/>
            </a:endParaRPr>
          </a:p>
        </p:txBody>
      </p:sp>
      <p:sp>
        <p:nvSpPr>
          <p:cNvPr id="184" name="Google Shape;184;p30"/>
          <p:cNvSpPr txBox="1"/>
          <p:nvPr/>
        </p:nvSpPr>
        <p:spPr>
          <a:xfrm>
            <a:off x="114125" y="1097150"/>
            <a:ext cx="3890400" cy="11409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Concepts: </a:t>
            </a:r>
            <a:endParaRPr sz="1100" u="sng"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where, what, why, who, how, either, or, in front, beside, between, until, while, but, although, above, after, all, around, back/ backwards, before, behind, below, both, different, early, forwards, front, story telling language</a:t>
            </a:r>
            <a:endParaRPr sz="1100" dirty="0">
              <a:latin typeface="Calibri"/>
              <a:ea typeface="Calibri"/>
              <a:cs typeface="Calibri"/>
              <a:sym typeface="Calibri"/>
            </a:endParaRPr>
          </a:p>
        </p:txBody>
      </p:sp>
      <p:sp>
        <p:nvSpPr>
          <p:cNvPr id="185" name="Google Shape;185;p30"/>
          <p:cNvSpPr txBox="1"/>
          <p:nvPr/>
        </p:nvSpPr>
        <p:spPr>
          <a:xfrm>
            <a:off x="4142425" y="161100"/>
            <a:ext cx="4893300" cy="41343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Listening: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Listen</a:t>
            </a:r>
            <a:r>
              <a:rPr lang="en-GB" sz="1100" dirty="0">
                <a:solidFill>
                  <a:srgbClr val="FFFFFF"/>
                </a:solidFill>
                <a:latin typeface="Calibri"/>
                <a:ea typeface="Calibri"/>
                <a:cs typeface="Calibri"/>
                <a:sym typeface="Calibri"/>
              </a:rPr>
              <a:t> </a:t>
            </a:r>
            <a:r>
              <a:rPr lang="en-GB" sz="1100" dirty="0">
                <a:solidFill>
                  <a:schemeClr val="dk1"/>
                </a:solidFill>
                <a:latin typeface="Calibri"/>
                <a:ea typeface="Calibri"/>
                <a:cs typeface="Calibri"/>
                <a:sym typeface="Calibri"/>
              </a:rPr>
              <a:t>to others 1:1, in small groups and whole class.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Enjoy listening to stories and can remember what happens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Listen carefully to rhymes/ songs, paying attention to how they sound.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Understand how to listen carefully and why listening is important.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Attention: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Maintain attention in whole class and small group contexts for a short time.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May find it difficult to pay attention to more than one thing at a time. </a:t>
            </a:r>
            <a:endParaRPr sz="11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Respond: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Engage in story times.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Join in with repeated refrains and anticipate key events and phases in stories or rhymes.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Respond appropriately when asked e.g. bells = freeze &amp; show me 10</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Understanding:</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Follow 1 step instructions e.g., put bookbag on your peg.</a:t>
            </a:r>
            <a:r>
              <a:rPr lang="en-GB" sz="1100" i="1" dirty="0">
                <a:solidFill>
                  <a:schemeClr val="dk1"/>
                </a:solidFill>
                <a:latin typeface="Calibri"/>
                <a:ea typeface="Calibri"/>
                <a:cs typeface="Calibri"/>
                <a:sym typeface="Calibri"/>
              </a:rPr>
              <a:t>. </a:t>
            </a:r>
            <a:endParaRPr sz="1100" i="1" dirty="0">
              <a:solidFill>
                <a:srgbClr val="FF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Understand ‘why’ questions.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Speaking:</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Use sentences of 4-6 words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Sing a large repertoire of songs e.g., nursery rhymes or numbers of songs.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Begin to use social phrases e.g., ‘Good Morning!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Use talk to organise themselves and their play.</a:t>
            </a:r>
            <a:endParaRPr sz="1100" u="sng" dirty="0">
              <a:latin typeface="Comic Sans MS"/>
              <a:ea typeface="Comic Sans MS"/>
              <a:cs typeface="Comic Sans MS"/>
              <a:sym typeface="Comic Sans MS"/>
            </a:endParaRPr>
          </a:p>
        </p:txBody>
      </p:sp>
      <p:sp>
        <p:nvSpPr>
          <p:cNvPr id="186" name="Google Shape;186;p30"/>
          <p:cNvSpPr txBox="1"/>
          <p:nvPr/>
        </p:nvSpPr>
        <p:spPr>
          <a:xfrm>
            <a:off x="102725" y="4362675"/>
            <a:ext cx="8932800" cy="6714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Ideas for home learning: </a:t>
            </a:r>
            <a:endParaRPr sz="1100" u="sng"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Play a game of ‘I Spy’ using adjectives (describing words) such as “I spy something coloured red/ blue … or something round/ spikey/ shiny … or something that is big/ beautiful/ smelly/ growing/ hot/ noisy”</a:t>
            </a:r>
            <a:endParaRPr sz="1100" dirty="0">
              <a:latin typeface="Calibri"/>
              <a:ea typeface="Calibri"/>
              <a:cs typeface="Calibri"/>
              <a:sym typeface="Calibri"/>
            </a:endParaRPr>
          </a:p>
          <a:p>
            <a:pPr marL="0" lvl="0" indent="0" algn="l" rtl="0">
              <a:spcBef>
                <a:spcPts val="0"/>
              </a:spcBef>
              <a:spcAft>
                <a:spcPts val="0"/>
              </a:spcAft>
              <a:buNone/>
            </a:pPr>
            <a:endParaRPr dirty="0">
              <a:latin typeface="Comic Sans MS"/>
              <a:ea typeface="Comic Sans MS"/>
              <a:cs typeface="Comic Sans MS"/>
              <a:sym typeface="Comic Sans MS"/>
            </a:endParaRPr>
          </a:p>
        </p:txBody>
      </p:sp>
      <p:pic>
        <p:nvPicPr>
          <p:cNvPr id="187" name="Google Shape;187;p30"/>
          <p:cNvPicPr preferRelativeResize="0"/>
          <p:nvPr/>
        </p:nvPicPr>
        <p:blipFill>
          <a:blip r:embed="rId3">
            <a:alphaModFix/>
          </a:blip>
          <a:stretch>
            <a:fillRect/>
          </a:stretch>
        </p:blipFill>
        <p:spPr>
          <a:xfrm>
            <a:off x="2605125" y="2502700"/>
            <a:ext cx="1311300" cy="1333500"/>
          </a:xfrm>
          <a:prstGeom prst="rect">
            <a:avLst/>
          </a:prstGeom>
          <a:noFill/>
          <a:ln>
            <a:noFill/>
          </a:ln>
        </p:spPr>
      </p:pic>
      <p:pic>
        <p:nvPicPr>
          <p:cNvPr id="188" name="Google Shape;188;p30"/>
          <p:cNvPicPr preferRelativeResize="0"/>
          <p:nvPr/>
        </p:nvPicPr>
        <p:blipFill rotWithShape="1">
          <a:blip r:embed="rId4">
            <a:alphaModFix/>
          </a:blip>
          <a:srcRect/>
          <a:stretch/>
        </p:blipFill>
        <p:spPr>
          <a:xfrm>
            <a:off x="8129731" y="161100"/>
            <a:ext cx="848557" cy="848557"/>
          </a:xfrm>
          <a:prstGeom prst="rect">
            <a:avLst/>
          </a:prstGeom>
          <a:noFill/>
          <a:ln>
            <a:noFill/>
          </a:ln>
        </p:spPr>
      </p:pic>
      <p:sp>
        <p:nvSpPr>
          <p:cNvPr id="189" name="Google Shape;189;p30"/>
          <p:cNvSpPr txBox="1"/>
          <p:nvPr/>
        </p:nvSpPr>
        <p:spPr>
          <a:xfrm>
            <a:off x="102725" y="2369912"/>
            <a:ext cx="3000000" cy="186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Learn new vocabulary                                                                                                Use new vocabulary in different contexts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Use new vocabulary through the day in discussions and conversations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Learn new rhymes, poems, and songs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Listen to and talk about stories to build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familiarity and understanding</a:t>
            </a: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p:nvPr/>
        </p:nvSpPr>
        <p:spPr>
          <a:xfrm>
            <a:off x="102725" y="92025"/>
            <a:ext cx="3536100" cy="7755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FFFFF"/>
                </a:solidFill>
                <a:latin typeface="Calibri"/>
                <a:ea typeface="Calibri"/>
                <a:cs typeface="Calibri"/>
                <a:sym typeface="Calibri"/>
              </a:rPr>
              <a:t>Personal, Social and Emotional Development</a:t>
            </a:r>
            <a:r>
              <a:rPr lang="en-GB" sz="2000" dirty="0">
                <a:latin typeface="Comic Sans MS"/>
                <a:ea typeface="Comic Sans MS"/>
                <a:cs typeface="Comic Sans MS"/>
                <a:sym typeface="Comic Sans MS"/>
              </a:rPr>
              <a:t> </a:t>
            </a:r>
            <a:endParaRPr sz="2000" dirty="0">
              <a:solidFill>
                <a:schemeClr val="dk1"/>
              </a:solidFill>
            </a:endParaRPr>
          </a:p>
          <a:p>
            <a:pPr marL="0" lvl="0" indent="0" algn="l" rtl="0">
              <a:spcBef>
                <a:spcPts val="0"/>
              </a:spcBef>
              <a:spcAft>
                <a:spcPts val="0"/>
              </a:spcAft>
              <a:buClr>
                <a:schemeClr val="dk1"/>
              </a:buClr>
              <a:buSzPts val="1100"/>
              <a:buFont typeface="Arial"/>
              <a:buNone/>
            </a:pPr>
            <a:endParaRPr sz="1800" dirty="0">
              <a:latin typeface="Comic Sans MS"/>
              <a:ea typeface="Comic Sans MS"/>
              <a:cs typeface="Comic Sans MS"/>
              <a:sym typeface="Comic Sans MS"/>
            </a:endParaRPr>
          </a:p>
        </p:txBody>
      </p:sp>
      <p:sp>
        <p:nvSpPr>
          <p:cNvPr id="195" name="Google Shape;195;p31"/>
          <p:cNvSpPr txBox="1"/>
          <p:nvPr/>
        </p:nvSpPr>
        <p:spPr>
          <a:xfrm>
            <a:off x="125500" y="978075"/>
            <a:ext cx="3536100" cy="1484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endParaRPr sz="1100" u="sng" dirty="0">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Myself, Feelings, Being gentle, Rights, Talents, Responsibilities, Families, Home, Friends, Challenges, Perseverance, Jobs, Help, Exercise, Healthy food, Physical activity, Sleep, Clean, Bodies,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Respecting my body, Fun, Fears, Growth</a:t>
            </a:r>
            <a:endParaRPr sz="1100" dirty="0">
              <a:latin typeface="Calibri"/>
              <a:ea typeface="Calibri"/>
              <a:cs typeface="Calibri"/>
              <a:sym typeface="Calibri"/>
            </a:endParaRPr>
          </a:p>
          <a:p>
            <a:pPr marL="0" lvl="0" indent="0" algn="just" rtl="0">
              <a:spcBef>
                <a:spcPts val="0"/>
              </a:spcBef>
              <a:spcAft>
                <a:spcPts val="0"/>
              </a:spcAft>
              <a:buNone/>
            </a:pPr>
            <a:endParaRPr sz="1500" dirty="0">
              <a:latin typeface="Comic Sans MS"/>
              <a:ea typeface="Comic Sans MS"/>
              <a:cs typeface="Comic Sans MS"/>
              <a:sym typeface="Comic Sans MS"/>
            </a:endParaRPr>
          </a:p>
        </p:txBody>
      </p:sp>
      <p:sp>
        <p:nvSpPr>
          <p:cNvPr id="196" name="Google Shape;196;p31"/>
          <p:cNvSpPr txBox="1"/>
          <p:nvPr/>
        </p:nvSpPr>
        <p:spPr>
          <a:xfrm>
            <a:off x="3789225" y="92025"/>
            <a:ext cx="5246400" cy="38067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Express feelings: </a:t>
            </a:r>
            <a:endParaRPr sz="1000" b="1"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Aware of own feelings, can </a:t>
            </a:r>
            <a:r>
              <a:rPr lang="en-GB" sz="1000" i="1" dirty="0">
                <a:solidFill>
                  <a:schemeClr val="dk1"/>
                </a:solidFill>
                <a:latin typeface="Calibri"/>
                <a:ea typeface="Calibri"/>
                <a:cs typeface="Calibri"/>
                <a:sym typeface="Calibri"/>
              </a:rPr>
              <a:t>talk about feelings using words like ‘happy’, ‘sad’, ‘angry’.</a:t>
            </a:r>
            <a:endParaRPr sz="1000" b="1" i="1" cap="small"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 </a:t>
            </a:r>
            <a:r>
              <a:rPr lang="en-GB" sz="1000" i="1" dirty="0">
                <a:solidFill>
                  <a:schemeClr val="dk1"/>
                </a:solidFill>
                <a:latin typeface="Calibri"/>
                <a:ea typeface="Calibri"/>
                <a:cs typeface="Calibri"/>
                <a:sym typeface="Calibri"/>
              </a:rPr>
              <a:t>Begin to understand how others might be feeling.</a:t>
            </a:r>
            <a:endParaRPr sz="1000" i="1"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 Know they can rely on their teachers, friends, and ‘buddy’ for support if they are worried. </a:t>
            </a:r>
            <a:endParaRPr sz="1000"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Manage behaviour: </a:t>
            </a:r>
            <a:endParaRPr sz="1000" b="1" dirty="0">
              <a:solidFill>
                <a:srgbClr val="FFFFFF"/>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Can inhibit own actions, welcome distractions when upset.  </a:t>
            </a:r>
            <a:endParaRPr sz="1000"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Understand behavioural expectations of the setting. </a:t>
            </a:r>
            <a:endParaRPr sz="1000"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i="1" dirty="0">
                <a:solidFill>
                  <a:schemeClr val="dk1"/>
                </a:solidFill>
                <a:latin typeface="Calibri"/>
                <a:ea typeface="Calibri"/>
                <a:cs typeface="Calibri"/>
                <a:sym typeface="Calibri"/>
              </a:rPr>
              <a:t>Increasingly follow rules understanding why they are important.</a:t>
            </a:r>
            <a:endParaRPr sz="1000" i="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Self-awareness:</a:t>
            </a:r>
            <a:endParaRPr sz="1000" b="1" dirty="0">
              <a:solidFill>
                <a:srgbClr val="FFFFFF"/>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 </a:t>
            </a:r>
            <a:r>
              <a:rPr lang="en-GB" sz="1000" dirty="0">
                <a:solidFill>
                  <a:srgbClr val="FF0000"/>
                </a:solidFill>
                <a:latin typeface="Calibri"/>
                <a:ea typeface="Calibri"/>
                <a:cs typeface="Calibri"/>
                <a:sym typeface="Calibri"/>
              </a:rPr>
              <a:t> </a:t>
            </a:r>
            <a:r>
              <a:rPr lang="en-GB" sz="1000" dirty="0">
                <a:solidFill>
                  <a:schemeClr val="dk1"/>
                </a:solidFill>
                <a:latin typeface="Calibri"/>
                <a:ea typeface="Calibri"/>
                <a:cs typeface="Calibri"/>
                <a:sym typeface="Calibri"/>
              </a:rPr>
              <a:t>Know what they like and do not like.</a:t>
            </a:r>
            <a:endParaRPr sz="10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Understands there are responsibilities in the classroom to follow and expectations for behaviour.</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Independence: </a:t>
            </a:r>
            <a:endParaRPr sz="1000" b="1" dirty="0">
              <a:solidFill>
                <a:srgbClr val="FFFFFF"/>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Can independently organise themselves in the morning e.g., bookbag in tray, coat on peg, water bottle on trolley, name card on board. </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Can manage their own personal hygiene e.g., toileting. Can follow 1 step instructions.</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Collaboration: </a:t>
            </a:r>
            <a:endParaRPr sz="1000" b="1" dirty="0">
              <a:solidFill>
                <a:srgbClr val="FFFFFF"/>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Interested in others play and starting to join in. </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Knows we work together to follow the class responsibilities</a:t>
            </a:r>
            <a:endParaRPr sz="1000" dirty="0">
              <a:solidFill>
                <a:schemeClr val="dk1"/>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Social skills: </a:t>
            </a:r>
            <a:endParaRPr sz="1000" b="1" dirty="0">
              <a:solidFill>
                <a:srgbClr val="FFFFFF"/>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i="1" dirty="0">
                <a:solidFill>
                  <a:schemeClr val="dk1"/>
                </a:solidFill>
                <a:latin typeface="Calibri"/>
                <a:ea typeface="Calibri"/>
                <a:cs typeface="Calibri"/>
                <a:sym typeface="Calibri"/>
              </a:rPr>
              <a:t>Build constructive and respectful relationships</a:t>
            </a:r>
            <a:r>
              <a:rPr lang="en-GB" sz="1000" dirty="0">
                <a:solidFill>
                  <a:schemeClr val="dk1"/>
                </a:solidFill>
                <a:latin typeface="Calibri"/>
                <a:ea typeface="Calibri"/>
                <a:cs typeface="Calibri"/>
                <a:sym typeface="Calibri"/>
              </a:rPr>
              <a:t>. </a:t>
            </a:r>
            <a:endParaRPr sz="1000" dirty="0">
              <a:solidFill>
                <a:schemeClr val="dk1"/>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Engage in positive interactions with adults and peers. </a:t>
            </a:r>
            <a:endParaRPr sz="1000" dirty="0">
              <a:solidFill>
                <a:schemeClr val="dk1"/>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i="1" dirty="0">
                <a:solidFill>
                  <a:schemeClr val="dk1"/>
                </a:solidFill>
                <a:latin typeface="Calibri"/>
                <a:ea typeface="Calibri"/>
                <a:cs typeface="Calibri"/>
                <a:sym typeface="Calibri"/>
              </a:rPr>
              <a:t>Play with one or more children, extending and elaborating play ideas.</a:t>
            </a:r>
            <a:endParaRPr sz="1000" dirty="0">
              <a:solidFill>
                <a:schemeClr val="dk1"/>
              </a:solidFill>
              <a:latin typeface="Calibri"/>
              <a:ea typeface="Calibri"/>
              <a:cs typeface="Calibri"/>
              <a:sym typeface="Calibri"/>
            </a:endParaRPr>
          </a:p>
          <a:p>
            <a:pPr marL="0" lvl="0" indent="-4445" algn="l" rtl="0">
              <a:lnSpc>
                <a:spcPct val="107916"/>
              </a:lnSpc>
              <a:spcBef>
                <a:spcPts val="100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p:txBody>
      </p:sp>
      <p:sp>
        <p:nvSpPr>
          <p:cNvPr id="197" name="Google Shape;197;p31"/>
          <p:cNvSpPr txBox="1"/>
          <p:nvPr/>
        </p:nvSpPr>
        <p:spPr>
          <a:xfrm>
            <a:off x="102725" y="3970525"/>
            <a:ext cx="3536100" cy="10101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endParaRPr sz="1100" u="sng"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Ask your child to complete a ‘job’ to help your family e.g. make your bed, lay the table, help prepare a meal.</a:t>
            </a:r>
            <a:endParaRPr dirty="0">
              <a:latin typeface="Calibri"/>
              <a:ea typeface="Calibri"/>
              <a:cs typeface="Calibri"/>
              <a:sym typeface="Calibri"/>
            </a:endParaRPr>
          </a:p>
        </p:txBody>
      </p:sp>
      <p:pic>
        <p:nvPicPr>
          <p:cNvPr id="198" name="Google Shape;198;p31"/>
          <p:cNvPicPr preferRelativeResize="0"/>
          <p:nvPr/>
        </p:nvPicPr>
        <p:blipFill>
          <a:blip r:embed="rId3">
            <a:alphaModFix/>
          </a:blip>
          <a:stretch>
            <a:fillRect/>
          </a:stretch>
        </p:blipFill>
        <p:spPr>
          <a:xfrm>
            <a:off x="2766175" y="1894476"/>
            <a:ext cx="793633" cy="1010100"/>
          </a:xfrm>
          <a:prstGeom prst="rect">
            <a:avLst/>
          </a:prstGeom>
          <a:noFill/>
          <a:ln>
            <a:noFill/>
          </a:ln>
        </p:spPr>
      </p:pic>
      <p:pic>
        <p:nvPicPr>
          <p:cNvPr id="199" name="Google Shape;199;p31"/>
          <p:cNvPicPr preferRelativeResize="0"/>
          <p:nvPr/>
        </p:nvPicPr>
        <p:blipFill rotWithShape="1">
          <a:blip r:embed="rId4">
            <a:alphaModFix/>
          </a:blip>
          <a:srcRect/>
          <a:stretch/>
        </p:blipFill>
        <p:spPr>
          <a:xfrm>
            <a:off x="8029925" y="2868498"/>
            <a:ext cx="958575" cy="958575"/>
          </a:xfrm>
          <a:prstGeom prst="rect">
            <a:avLst/>
          </a:prstGeom>
          <a:noFill/>
          <a:ln>
            <a:noFill/>
          </a:ln>
        </p:spPr>
      </p:pic>
      <p:sp>
        <p:nvSpPr>
          <p:cNvPr id="200" name="Google Shape;200;p31"/>
          <p:cNvSpPr txBox="1"/>
          <p:nvPr/>
        </p:nvSpPr>
        <p:spPr>
          <a:xfrm>
            <a:off x="3789225" y="3970525"/>
            <a:ext cx="2643000" cy="1010100"/>
          </a:xfrm>
          <a:prstGeom prst="rect">
            <a:avLst/>
          </a:prstGeom>
          <a:solidFill>
            <a:srgbClr val="B4A7D6"/>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PSHE </a:t>
            </a:r>
            <a:endParaRPr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Families and People Who Care for Me: Understanding that ‘family’ means different things to different people. </a:t>
            </a:r>
          </a:p>
          <a:p>
            <a:pPr marL="0" lvl="0" indent="0" algn="l" rtl="0">
              <a:spcBef>
                <a:spcPts val="0"/>
              </a:spcBef>
              <a:spcAft>
                <a:spcPts val="0"/>
              </a:spcAft>
              <a:buNone/>
            </a:pPr>
            <a:r>
              <a:rPr lang="en-GB" sz="1100" dirty="0">
                <a:latin typeface="Calibri"/>
                <a:ea typeface="Calibri"/>
                <a:cs typeface="Calibri"/>
                <a:sym typeface="Calibri"/>
              </a:rPr>
              <a:t>Our rights; Our responsibilities</a:t>
            </a:r>
            <a:endParaRPr sz="1100" dirty="0">
              <a:latin typeface="Calibri"/>
              <a:ea typeface="Calibri"/>
              <a:cs typeface="Calibri"/>
              <a:sym typeface="Calibri"/>
            </a:endParaRPr>
          </a:p>
        </p:txBody>
      </p:sp>
      <p:sp>
        <p:nvSpPr>
          <p:cNvPr id="201" name="Google Shape;201;p31"/>
          <p:cNvSpPr txBox="1"/>
          <p:nvPr/>
        </p:nvSpPr>
        <p:spPr>
          <a:xfrm>
            <a:off x="102725" y="2531600"/>
            <a:ext cx="35361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Continue to develop skills of using gestures, non-verbal communication, facial expressions, body language, appropriate language, and vocabulary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Listen to others, speak to peers and adults and engage in discussions in a positive way</a:t>
            </a:r>
            <a:endParaRPr sz="1500" dirty="0"/>
          </a:p>
        </p:txBody>
      </p:sp>
      <p:pic>
        <p:nvPicPr>
          <p:cNvPr id="3" name="Picture 2">
            <a:extLst>
              <a:ext uri="{FF2B5EF4-FFF2-40B4-BE49-F238E27FC236}">
                <a16:creationId xmlns:a16="http://schemas.microsoft.com/office/drawing/2014/main" id="{CC5479FB-EC01-4850-89DE-9E3974FBE115}"/>
              </a:ext>
            </a:extLst>
          </p:cNvPr>
          <p:cNvPicPr>
            <a:picLocks noChangeAspect="1"/>
          </p:cNvPicPr>
          <p:nvPr/>
        </p:nvPicPr>
        <p:blipFill>
          <a:blip r:embed="rId5"/>
          <a:stretch>
            <a:fillRect/>
          </a:stretch>
        </p:blipFill>
        <p:spPr>
          <a:xfrm>
            <a:off x="7408813" y="3970525"/>
            <a:ext cx="878287" cy="1157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p:nvPr/>
        </p:nvSpPr>
        <p:spPr>
          <a:xfrm>
            <a:off x="3402725" y="92025"/>
            <a:ext cx="5632800" cy="6714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2000" b="1" dirty="0">
                <a:solidFill>
                  <a:srgbClr val="FFFFFF"/>
                </a:solidFill>
                <a:latin typeface="Calibri"/>
                <a:ea typeface="Calibri"/>
                <a:cs typeface="Calibri"/>
                <a:sym typeface="Calibri"/>
              </a:rPr>
              <a:t>Physical Development</a:t>
            </a:r>
            <a:endParaRPr sz="2600" dirty="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800" dirty="0">
              <a:latin typeface="Comic Sans MS"/>
              <a:ea typeface="Comic Sans MS"/>
              <a:cs typeface="Comic Sans MS"/>
              <a:sym typeface="Comic Sans MS"/>
            </a:endParaRPr>
          </a:p>
        </p:txBody>
      </p:sp>
      <p:sp>
        <p:nvSpPr>
          <p:cNvPr id="209" name="Google Shape;209;p32"/>
          <p:cNvSpPr txBox="1"/>
          <p:nvPr/>
        </p:nvSpPr>
        <p:spPr>
          <a:xfrm>
            <a:off x="3402775" y="830700"/>
            <a:ext cx="5632800" cy="2077891"/>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Develop the skills they need to manage the school day successfully: lining up and queuing, mealtimes, personal hygiene, changing</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Develop their small motor skills so that they can use a range of tools competently, safely, and confidently. Suggested tools: pencils for drawing and writing, paintbrushes, scissors, knives, forks, and spoon.</a:t>
            </a:r>
            <a:r>
              <a:rPr lang="en-GB" sz="1100" dirty="0">
                <a:solidFill>
                  <a:schemeClr val="dk1"/>
                </a:solidFill>
                <a:latin typeface="Comic Sans MS"/>
                <a:ea typeface="Comic Sans MS"/>
                <a:cs typeface="Comic Sans MS"/>
                <a:sym typeface="Comic Sans MS"/>
              </a:rPr>
              <a:t> </a:t>
            </a:r>
            <a:endParaRPr sz="1100" dirty="0">
              <a:solidFill>
                <a:schemeClr val="dk1"/>
              </a:solidFill>
              <a:latin typeface="Comic Sans MS"/>
              <a:ea typeface="Comic Sans MS"/>
              <a:cs typeface="Comic Sans MS"/>
              <a:sym typeface="Comic Sans MS"/>
            </a:endParaRPr>
          </a:p>
          <a:p>
            <a:pPr marL="0" lvl="0" indent="0" algn="l" rtl="0">
              <a:lnSpc>
                <a:spcPct val="115000"/>
              </a:lnSpc>
              <a:spcBef>
                <a:spcPts val="80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Develop the overall body strength, coordination, balance, and agility needed to engage successfully with future physical education sessions and other physical disciplines including dance, gymnastics, sport, and swimming through cooperation/ parachute games.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b="1" u="sng" dirty="0">
              <a:solidFill>
                <a:srgbClr val="FFFFFF"/>
              </a:solidFill>
              <a:latin typeface="Calibri"/>
              <a:ea typeface="Calibri"/>
              <a:cs typeface="Calibri"/>
              <a:sym typeface="Calibri"/>
            </a:endParaRPr>
          </a:p>
          <a:p>
            <a:pPr marL="0" lvl="0" indent="0" algn="ctr" rtl="0">
              <a:spcBef>
                <a:spcPts val="800"/>
              </a:spcBef>
              <a:spcAft>
                <a:spcPts val="0"/>
              </a:spcAft>
              <a:buClr>
                <a:schemeClr val="dk1"/>
              </a:buClr>
              <a:buFont typeface="Arial"/>
              <a:buNone/>
            </a:pPr>
            <a:endParaRPr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omic Sans MS"/>
                <a:ea typeface="Comic Sans MS"/>
                <a:cs typeface="Comic Sans MS"/>
                <a:sym typeface="Comic Sans MS"/>
              </a:rPr>
              <a:t>                                                                                                                                                                                                                                                                                                                                                                                                                                                                                                                                                                                          </a:t>
            </a:r>
            <a:r>
              <a:rPr lang="en-GB" sz="900" dirty="0">
                <a:solidFill>
                  <a:schemeClr val="dk1"/>
                </a:solidFill>
                <a:latin typeface="Comic Sans MS"/>
                <a:ea typeface="Comic Sans MS"/>
                <a:cs typeface="Comic Sans MS"/>
                <a:sym typeface="Comic Sans MS"/>
              </a:rPr>
              <a:t>  </a:t>
            </a:r>
            <a:endParaRPr sz="1200" b="1" dirty="0">
              <a:solidFill>
                <a:schemeClr val="dk1"/>
              </a:solidFill>
              <a:latin typeface="Comic Sans MS"/>
              <a:ea typeface="Comic Sans MS"/>
              <a:cs typeface="Comic Sans MS"/>
              <a:sym typeface="Comic Sans MS"/>
            </a:endParaRPr>
          </a:p>
          <a:p>
            <a:pPr marL="0" lvl="0" indent="0" algn="l" rtl="0">
              <a:spcBef>
                <a:spcPts val="800"/>
              </a:spcBef>
              <a:spcAft>
                <a:spcPts val="0"/>
              </a:spcAft>
              <a:buNone/>
            </a:pPr>
            <a:endParaRPr dirty="0"/>
          </a:p>
          <a:p>
            <a:pPr marL="0" lvl="0" indent="0" algn="l" rtl="0">
              <a:spcBef>
                <a:spcPts val="0"/>
              </a:spcBef>
              <a:spcAft>
                <a:spcPts val="0"/>
              </a:spcAft>
              <a:buNone/>
            </a:pPr>
            <a:endParaRPr dirty="0"/>
          </a:p>
        </p:txBody>
      </p:sp>
      <p:sp>
        <p:nvSpPr>
          <p:cNvPr id="210" name="Google Shape;210;p32"/>
          <p:cNvSpPr txBox="1"/>
          <p:nvPr/>
        </p:nvSpPr>
        <p:spPr>
          <a:xfrm>
            <a:off x="102725" y="1188000"/>
            <a:ext cx="3140700" cy="12378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a:t>
            </a:r>
            <a:endParaRPr sz="1100" u="sng" dirty="0">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Ask your child to practise yoga before bedtime to relax, prepare their eyes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and body for a restful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night sleep.</a:t>
            </a:r>
            <a:endParaRPr sz="1100" dirty="0">
              <a:latin typeface="Calibri"/>
              <a:ea typeface="Calibri"/>
              <a:cs typeface="Calibri"/>
              <a:sym typeface="Calibri"/>
            </a:endParaRPr>
          </a:p>
        </p:txBody>
      </p:sp>
      <p:sp>
        <p:nvSpPr>
          <p:cNvPr id="211" name="Google Shape;211;p32"/>
          <p:cNvSpPr txBox="1"/>
          <p:nvPr/>
        </p:nvSpPr>
        <p:spPr>
          <a:xfrm>
            <a:off x="102725" y="3728175"/>
            <a:ext cx="3140700" cy="11808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a:t>
            </a:r>
            <a:endParaRPr sz="1100" u="sng" dirty="0">
              <a:latin typeface="Calibri"/>
              <a:ea typeface="Calibri"/>
              <a:cs typeface="Calibri"/>
              <a:sym typeface="Calibri"/>
            </a:endParaRPr>
          </a:p>
          <a:p>
            <a:pPr marL="0" lvl="0" indent="0" algn="just" rtl="0">
              <a:spcBef>
                <a:spcPts val="0"/>
              </a:spcBef>
              <a:spcAft>
                <a:spcPts val="0"/>
              </a:spcAft>
              <a:buNone/>
            </a:pPr>
            <a:r>
              <a:rPr lang="en-GB" sz="1100" dirty="0">
                <a:latin typeface="Calibri"/>
                <a:ea typeface="Calibri"/>
                <a:cs typeface="Calibri"/>
                <a:sym typeface="Calibri"/>
              </a:rPr>
              <a:t>Warm up, roll, side step, gallop, hop, skip, space, breathe in/ out, body part names, balance, catch, trap, hold, stop, freeze, cool down, stretch, wide, narrow, long, still</a:t>
            </a:r>
            <a:endParaRPr sz="1100" dirty="0">
              <a:latin typeface="Calibri"/>
              <a:ea typeface="Calibri"/>
              <a:cs typeface="Calibri"/>
              <a:sym typeface="Calibri"/>
            </a:endParaRPr>
          </a:p>
          <a:p>
            <a:pPr marL="0" lvl="0" indent="0" algn="just" rtl="0">
              <a:spcBef>
                <a:spcPts val="0"/>
              </a:spcBef>
              <a:spcAft>
                <a:spcPts val="0"/>
              </a:spcAft>
              <a:buNone/>
            </a:pPr>
            <a:endParaRPr sz="1500" dirty="0">
              <a:latin typeface="Comic Sans MS"/>
              <a:ea typeface="Comic Sans MS"/>
              <a:cs typeface="Comic Sans MS"/>
              <a:sym typeface="Comic Sans MS"/>
            </a:endParaRPr>
          </a:p>
          <a:p>
            <a:pPr marL="0" lvl="0" indent="0" algn="just" rtl="0">
              <a:spcBef>
                <a:spcPts val="0"/>
              </a:spcBef>
              <a:spcAft>
                <a:spcPts val="0"/>
              </a:spcAft>
              <a:buNone/>
            </a:pPr>
            <a:endParaRPr sz="1500" dirty="0">
              <a:latin typeface="Comic Sans MS"/>
              <a:ea typeface="Comic Sans MS"/>
              <a:cs typeface="Comic Sans MS"/>
              <a:sym typeface="Comic Sans MS"/>
            </a:endParaRPr>
          </a:p>
        </p:txBody>
      </p:sp>
      <p:sp>
        <p:nvSpPr>
          <p:cNvPr id="212" name="Google Shape;212;p32"/>
          <p:cNvSpPr txBox="1"/>
          <p:nvPr/>
        </p:nvSpPr>
        <p:spPr>
          <a:xfrm>
            <a:off x="102725" y="92025"/>
            <a:ext cx="30000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Continue to develop overall body-strength, balance, coordination, and agility through use of outdoor play equipment.</a:t>
            </a:r>
            <a:endParaRPr sz="1500" dirty="0"/>
          </a:p>
        </p:txBody>
      </p:sp>
      <p:pic>
        <p:nvPicPr>
          <p:cNvPr id="213" name="Google Shape;213;p32"/>
          <p:cNvPicPr preferRelativeResize="0"/>
          <p:nvPr/>
        </p:nvPicPr>
        <p:blipFill rotWithShape="1">
          <a:blip r:embed="rId3">
            <a:alphaModFix/>
          </a:blip>
          <a:srcRect/>
          <a:stretch/>
        </p:blipFill>
        <p:spPr>
          <a:xfrm rot="2306616">
            <a:off x="8236656" y="42145"/>
            <a:ext cx="637464" cy="637460"/>
          </a:xfrm>
          <a:prstGeom prst="rect">
            <a:avLst/>
          </a:prstGeom>
          <a:noFill/>
          <a:ln>
            <a:noFill/>
          </a:ln>
        </p:spPr>
      </p:pic>
      <p:pic>
        <p:nvPicPr>
          <p:cNvPr id="214" name="Google Shape;214;p32"/>
          <p:cNvPicPr preferRelativeResize="0"/>
          <p:nvPr/>
        </p:nvPicPr>
        <p:blipFill>
          <a:blip r:embed="rId4">
            <a:alphaModFix/>
          </a:blip>
          <a:stretch>
            <a:fillRect/>
          </a:stretch>
        </p:blipFill>
        <p:spPr>
          <a:xfrm>
            <a:off x="1979663" y="2571750"/>
            <a:ext cx="895625" cy="895625"/>
          </a:xfrm>
          <a:prstGeom prst="rect">
            <a:avLst/>
          </a:prstGeom>
          <a:noFill/>
          <a:ln>
            <a:noFill/>
          </a:ln>
        </p:spPr>
      </p:pic>
      <p:pic>
        <p:nvPicPr>
          <p:cNvPr id="216" name="Google Shape;216;p32"/>
          <p:cNvPicPr preferRelativeResize="0"/>
          <p:nvPr/>
        </p:nvPicPr>
        <p:blipFill rotWithShape="1">
          <a:blip r:embed="rId5">
            <a:alphaModFix/>
          </a:blip>
          <a:srcRect l="40764" t="13924" r="5291" b="13474"/>
          <a:stretch/>
        </p:blipFill>
        <p:spPr>
          <a:xfrm>
            <a:off x="208825" y="2571750"/>
            <a:ext cx="1446950" cy="973675"/>
          </a:xfrm>
          <a:prstGeom prst="rect">
            <a:avLst/>
          </a:prstGeom>
          <a:noFill/>
          <a:ln>
            <a:noFill/>
          </a:ln>
        </p:spPr>
      </p:pic>
      <p:pic>
        <p:nvPicPr>
          <p:cNvPr id="219" name="Google Shape;219;p32"/>
          <p:cNvPicPr preferRelativeResize="0"/>
          <p:nvPr/>
        </p:nvPicPr>
        <p:blipFill>
          <a:blip r:embed="rId6">
            <a:alphaModFix/>
          </a:blip>
          <a:stretch>
            <a:fillRect/>
          </a:stretch>
        </p:blipFill>
        <p:spPr>
          <a:xfrm>
            <a:off x="1655775" y="1761099"/>
            <a:ext cx="1446950" cy="530436"/>
          </a:xfrm>
          <a:prstGeom prst="rect">
            <a:avLst/>
          </a:prstGeom>
          <a:noFill/>
          <a:ln>
            <a:noFill/>
          </a:ln>
        </p:spPr>
      </p:pic>
      <p:pic>
        <p:nvPicPr>
          <p:cNvPr id="3" name="Picture 2">
            <a:extLst>
              <a:ext uri="{FF2B5EF4-FFF2-40B4-BE49-F238E27FC236}">
                <a16:creationId xmlns:a16="http://schemas.microsoft.com/office/drawing/2014/main" id="{C7FC1803-9A3A-476D-8148-B63BC41C92C4}"/>
              </a:ext>
            </a:extLst>
          </p:cNvPr>
          <p:cNvPicPr>
            <a:picLocks noChangeAspect="1"/>
          </p:cNvPicPr>
          <p:nvPr/>
        </p:nvPicPr>
        <p:blipFill>
          <a:blip r:embed="rId7"/>
          <a:stretch>
            <a:fillRect/>
          </a:stretch>
        </p:blipFill>
        <p:spPr>
          <a:xfrm>
            <a:off x="3402725" y="2975867"/>
            <a:ext cx="1671241" cy="1481834"/>
          </a:xfrm>
          <a:prstGeom prst="rect">
            <a:avLst/>
          </a:prstGeom>
        </p:spPr>
      </p:pic>
      <p:pic>
        <p:nvPicPr>
          <p:cNvPr id="5" name="Picture 4">
            <a:extLst>
              <a:ext uri="{FF2B5EF4-FFF2-40B4-BE49-F238E27FC236}">
                <a16:creationId xmlns:a16="http://schemas.microsoft.com/office/drawing/2014/main" id="{E4FB6555-2633-4700-8CC5-7C331AF04BCF}"/>
              </a:ext>
            </a:extLst>
          </p:cNvPr>
          <p:cNvPicPr>
            <a:picLocks noChangeAspect="1"/>
          </p:cNvPicPr>
          <p:nvPr/>
        </p:nvPicPr>
        <p:blipFill>
          <a:blip r:embed="rId8"/>
          <a:stretch>
            <a:fillRect/>
          </a:stretch>
        </p:blipFill>
        <p:spPr>
          <a:xfrm>
            <a:off x="6707981" y="2975866"/>
            <a:ext cx="2175038" cy="1122709"/>
          </a:xfrm>
          <a:prstGeom prst="rect">
            <a:avLst/>
          </a:prstGeom>
        </p:spPr>
      </p:pic>
      <p:pic>
        <p:nvPicPr>
          <p:cNvPr id="4" name="Picture 3">
            <a:extLst>
              <a:ext uri="{FF2B5EF4-FFF2-40B4-BE49-F238E27FC236}">
                <a16:creationId xmlns:a16="http://schemas.microsoft.com/office/drawing/2014/main" id="{76EEE9C7-1619-AE95-EED9-FF4D11ACC1A4}"/>
              </a:ext>
            </a:extLst>
          </p:cNvPr>
          <p:cNvPicPr>
            <a:picLocks noChangeAspect="1"/>
          </p:cNvPicPr>
          <p:nvPr/>
        </p:nvPicPr>
        <p:blipFill>
          <a:blip r:embed="rId9"/>
          <a:stretch>
            <a:fillRect/>
          </a:stretch>
        </p:blipFill>
        <p:spPr>
          <a:xfrm>
            <a:off x="5049961" y="4030458"/>
            <a:ext cx="1736163" cy="10789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p:nvPr/>
        </p:nvSpPr>
        <p:spPr>
          <a:xfrm>
            <a:off x="102725" y="92025"/>
            <a:ext cx="2083500" cy="5178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Comic Sans MS"/>
                <a:ea typeface="Comic Sans MS"/>
                <a:cs typeface="Comic Sans MS"/>
                <a:sym typeface="Comic Sans MS"/>
              </a:rPr>
              <a:t>Literacy</a:t>
            </a:r>
            <a:endParaRPr sz="2000" dirty="0">
              <a:latin typeface="Comic Sans MS"/>
              <a:ea typeface="Comic Sans MS"/>
              <a:cs typeface="Comic Sans MS"/>
              <a:sym typeface="Comic Sans MS"/>
            </a:endParaRPr>
          </a:p>
        </p:txBody>
      </p:sp>
      <p:sp>
        <p:nvSpPr>
          <p:cNvPr id="225" name="Google Shape;225;p33"/>
          <p:cNvSpPr txBox="1"/>
          <p:nvPr/>
        </p:nvSpPr>
        <p:spPr>
          <a:xfrm>
            <a:off x="2268150" y="92000"/>
            <a:ext cx="6767400" cy="5178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r>
              <a:rPr lang="en-GB" sz="1100" dirty="0">
                <a:latin typeface="Calibri"/>
                <a:ea typeface="Calibri"/>
                <a:cs typeface="Calibri"/>
                <a:sym typeface="Calibri"/>
              </a:rPr>
              <a:t>Phoneme, sound, phoneme frame, sound buttons, grapheme, rhyme, print, words, letters, sounds, books, story, blend, segment</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sz="1100" b="1" dirty="0"/>
          </a:p>
        </p:txBody>
      </p:sp>
      <p:sp>
        <p:nvSpPr>
          <p:cNvPr id="226" name="Google Shape;226;p33"/>
          <p:cNvSpPr txBox="1"/>
          <p:nvPr/>
        </p:nvSpPr>
        <p:spPr>
          <a:xfrm>
            <a:off x="4884800" y="882544"/>
            <a:ext cx="4133700" cy="3789469"/>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Emergent writing: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Develop listening and speaking skills in a range of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contexts.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Aware that writing communicates meaning.</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Give meaning to marks they make. Understand that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thoughts can be written down.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Write their name copying it from a name card or try to write it from memory.</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Composition: </a:t>
            </a:r>
            <a:endParaRPr sz="1100" b="1"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Use talk to link ideas, clarify thinking and feelings. Understands that thoughts and stories can be written down.</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Spelling: </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Orally segment sounds in simple words.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Write their name copying it from a name card or try to write it from memory.</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Handwriting:</a:t>
            </a:r>
            <a:endParaRPr sz="1100" b="1"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Know that print carries meaning and in English, is read from left to right and top to bottom. </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Draws lines and circles.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27" name="Google Shape;227;p33"/>
          <p:cNvSpPr txBox="1"/>
          <p:nvPr/>
        </p:nvSpPr>
        <p:spPr>
          <a:xfrm>
            <a:off x="125500" y="1591700"/>
            <a:ext cx="4607700" cy="21966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100" b="1" dirty="0">
                <a:solidFill>
                  <a:schemeClr val="dk1"/>
                </a:solidFill>
                <a:latin typeface="Calibri"/>
                <a:ea typeface="Calibri"/>
                <a:cs typeface="Calibri"/>
                <a:sym typeface="Calibri"/>
              </a:rPr>
              <a:t>COMPREHENSION</a:t>
            </a:r>
            <a:endParaRPr sz="1100" b="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Listen and enjoy sharing a range of books.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Hold a book correctly, handle with care and turn pages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 from front to back and recognise front and back cover.</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Know that print carries meaning and in English, is read </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from left to right and top to bottom.</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Know the difference between text and illustrations.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Enjoy joining in with rhyme, songs, and poems.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Join in with repeated refrains and key phrases.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b="1" dirty="0">
                <a:solidFill>
                  <a:schemeClr val="dk1"/>
                </a:solidFill>
                <a:latin typeface="Calibri"/>
                <a:ea typeface="Calibri"/>
                <a:cs typeface="Calibri"/>
                <a:sym typeface="Calibri"/>
              </a:rPr>
              <a:t>WORD READING</a:t>
            </a:r>
            <a:endParaRPr sz="1100" b="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Hear general sound discrimination and be able to orally blend and segment.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b="1"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100" u="sng" dirty="0">
              <a:latin typeface="Comic Sans MS"/>
              <a:ea typeface="Comic Sans MS"/>
              <a:cs typeface="Comic Sans MS"/>
              <a:sym typeface="Comic Sans MS"/>
            </a:endParaRPr>
          </a:p>
        </p:txBody>
      </p:sp>
      <p:sp>
        <p:nvSpPr>
          <p:cNvPr id="228" name="Google Shape;228;p33"/>
          <p:cNvSpPr txBox="1"/>
          <p:nvPr/>
        </p:nvSpPr>
        <p:spPr>
          <a:xfrm>
            <a:off x="153575" y="3889275"/>
            <a:ext cx="4607700" cy="11586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r>
              <a:rPr lang="en-GB" sz="1100" dirty="0">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Ask your child to be a sound detective and look for sounds of the day in some old magazines/newspapers at home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Ask your child to complete their sound sheets</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Ask your child to read their decodable book, tuning into focus sounds</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dirty="0"/>
          </a:p>
        </p:txBody>
      </p:sp>
      <p:pic>
        <p:nvPicPr>
          <p:cNvPr id="229" name="Google Shape;229;p33"/>
          <p:cNvPicPr preferRelativeResize="0"/>
          <p:nvPr/>
        </p:nvPicPr>
        <p:blipFill rotWithShape="1">
          <a:blip r:embed="rId3">
            <a:alphaModFix/>
          </a:blip>
          <a:srcRect/>
          <a:stretch/>
        </p:blipFill>
        <p:spPr>
          <a:xfrm>
            <a:off x="1653600" y="126500"/>
            <a:ext cx="448800" cy="448800"/>
          </a:xfrm>
          <a:prstGeom prst="rect">
            <a:avLst/>
          </a:prstGeom>
          <a:noFill/>
          <a:ln>
            <a:noFill/>
          </a:ln>
        </p:spPr>
      </p:pic>
      <p:sp>
        <p:nvSpPr>
          <p:cNvPr id="230" name="Google Shape;230;p33"/>
          <p:cNvSpPr txBox="1"/>
          <p:nvPr/>
        </p:nvSpPr>
        <p:spPr>
          <a:xfrm>
            <a:off x="125500" y="609825"/>
            <a:ext cx="46077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Re-read books to build up their confidence in word reading, their fluency and their understanding and enjoyment. Read books consistent with their phonic knowledge.</a:t>
            </a:r>
            <a:endParaRPr sz="1500" dirty="0"/>
          </a:p>
        </p:txBody>
      </p:sp>
      <p:pic>
        <p:nvPicPr>
          <p:cNvPr id="231" name="Google Shape;231;p33"/>
          <p:cNvPicPr preferRelativeResize="0"/>
          <p:nvPr/>
        </p:nvPicPr>
        <p:blipFill>
          <a:blip r:embed="rId4">
            <a:alphaModFix/>
          </a:blip>
          <a:stretch>
            <a:fillRect/>
          </a:stretch>
        </p:blipFill>
        <p:spPr>
          <a:xfrm>
            <a:off x="3338424" y="1680998"/>
            <a:ext cx="1337125" cy="1781500"/>
          </a:xfrm>
          <a:prstGeom prst="rect">
            <a:avLst/>
          </a:prstGeom>
          <a:noFill/>
          <a:ln>
            <a:noFill/>
          </a:ln>
        </p:spPr>
      </p:pic>
      <p:pic>
        <p:nvPicPr>
          <p:cNvPr id="232" name="Google Shape;232;p33"/>
          <p:cNvPicPr preferRelativeResize="0"/>
          <p:nvPr/>
        </p:nvPicPr>
        <p:blipFill>
          <a:blip r:embed="rId5">
            <a:alphaModFix/>
          </a:blip>
          <a:stretch>
            <a:fillRect/>
          </a:stretch>
        </p:blipFill>
        <p:spPr>
          <a:xfrm>
            <a:off x="8122005" y="765075"/>
            <a:ext cx="767070" cy="93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p:nvPr/>
        </p:nvSpPr>
        <p:spPr>
          <a:xfrm>
            <a:off x="3102712" y="1917618"/>
            <a:ext cx="3183787" cy="1789256"/>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dirty="0">
                <a:solidFill>
                  <a:schemeClr val="dk1"/>
                </a:solidFill>
                <a:latin typeface="Calibri"/>
                <a:ea typeface="Calibri"/>
                <a:cs typeface="Calibri"/>
                <a:sym typeface="Calibri"/>
              </a:rPr>
              <a:t>RWI</a:t>
            </a:r>
          </a:p>
          <a:p>
            <a:pPr marL="0" lvl="0" indent="0" algn="ctr" rtl="0">
              <a:spcBef>
                <a:spcPts val="0"/>
              </a:spcBef>
              <a:spcAft>
                <a:spcPts val="0"/>
              </a:spcAft>
              <a:buClr>
                <a:schemeClr val="dk1"/>
              </a:buClr>
              <a:buFont typeface="Arial"/>
              <a:buNone/>
            </a:pPr>
            <a:r>
              <a:rPr lang="en-US" dirty="0">
                <a:solidFill>
                  <a:schemeClr val="dk1"/>
                </a:solidFill>
                <a:latin typeface="Calibri"/>
                <a:ea typeface="Calibri"/>
                <a:cs typeface="Calibri"/>
                <a:sym typeface="Calibri"/>
              </a:rPr>
              <a:t>Read Write Inc (RWInc) is a phonics complete literacy program which helps all children learn to read fluently and at speed so they can focus on developing their skills in comprehension, vocabulary and spelling.</a:t>
            </a:r>
            <a:endParaRPr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omic Sans MS"/>
                <a:ea typeface="Comic Sans MS"/>
                <a:cs typeface="Comic Sans MS"/>
                <a:sym typeface="Comic Sans MS"/>
              </a:rPr>
              <a:t>                                                                                                                                                                                                                                                                                                                                                                                                                                                                                                                                                                                          </a:t>
            </a:r>
            <a:r>
              <a:rPr lang="en-GB" sz="900" dirty="0">
                <a:solidFill>
                  <a:schemeClr val="dk1"/>
                </a:solidFill>
                <a:latin typeface="Comic Sans MS"/>
                <a:ea typeface="Comic Sans MS"/>
                <a:cs typeface="Comic Sans MS"/>
                <a:sym typeface="Comic Sans MS"/>
              </a:rPr>
              <a:t>  </a:t>
            </a:r>
            <a:endParaRPr sz="1200" b="1" dirty="0">
              <a:solidFill>
                <a:schemeClr val="dk1"/>
              </a:solidFill>
              <a:latin typeface="Comic Sans MS"/>
              <a:ea typeface="Comic Sans MS"/>
              <a:cs typeface="Comic Sans MS"/>
              <a:sym typeface="Comic Sans MS"/>
            </a:endParaRPr>
          </a:p>
          <a:p>
            <a:pPr marL="0" lvl="0" indent="0" algn="l" rtl="0">
              <a:spcBef>
                <a:spcPts val="800"/>
              </a:spcBef>
              <a:spcAft>
                <a:spcPts val="0"/>
              </a:spcAft>
              <a:buNone/>
            </a:pPr>
            <a:endParaRPr dirty="0"/>
          </a:p>
          <a:p>
            <a:pPr marL="0" lvl="0" indent="0" algn="l" rtl="0">
              <a:spcBef>
                <a:spcPts val="0"/>
              </a:spcBef>
              <a:spcAft>
                <a:spcPts val="0"/>
              </a:spcAft>
              <a:buNone/>
            </a:pPr>
            <a:endParaRPr dirty="0"/>
          </a:p>
        </p:txBody>
      </p:sp>
      <p:sp>
        <p:nvSpPr>
          <p:cNvPr id="238" name="Google Shape;238;p34"/>
          <p:cNvSpPr txBox="1"/>
          <p:nvPr/>
        </p:nvSpPr>
        <p:spPr>
          <a:xfrm>
            <a:off x="159225" y="4151699"/>
            <a:ext cx="5991544" cy="792975"/>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u="sng" dirty="0">
                <a:latin typeface="Calibri"/>
                <a:ea typeface="Calibri"/>
                <a:cs typeface="Calibri"/>
                <a:sym typeface="Calibri"/>
              </a:rPr>
              <a:t>Home Learning</a:t>
            </a:r>
            <a:endParaRPr sz="1100" u="sng" dirty="0">
              <a:latin typeface="Calibri"/>
              <a:ea typeface="Calibri"/>
              <a:cs typeface="Calibri"/>
              <a:sym typeface="Calibri"/>
            </a:endParaRPr>
          </a:p>
          <a:p>
            <a:pPr marL="0" lvl="0" indent="0" algn="ctr" rtl="0">
              <a:spcBef>
                <a:spcPts val="0"/>
              </a:spcBef>
              <a:spcAft>
                <a:spcPts val="0"/>
              </a:spcAft>
              <a:buNone/>
            </a:pPr>
            <a:r>
              <a:rPr lang="en-GB" sz="1100" dirty="0">
                <a:solidFill>
                  <a:schemeClr val="dk1"/>
                </a:solidFill>
                <a:latin typeface="Calibri"/>
                <a:ea typeface="Calibri"/>
                <a:cs typeface="Calibri"/>
                <a:sym typeface="Calibri"/>
              </a:rPr>
              <a:t>Choose one or two sounds to focus on each day and make some words containing these sounds, ask your child to read the words that you make … are they real or nonsense alien words?</a:t>
            </a:r>
            <a:endParaRPr sz="1100" dirty="0">
              <a:solidFill>
                <a:schemeClr val="dk1"/>
              </a:solidFill>
              <a:latin typeface="Calibri"/>
              <a:ea typeface="Calibri"/>
              <a:cs typeface="Calibri"/>
              <a:sym typeface="Calibri"/>
            </a:endParaRPr>
          </a:p>
        </p:txBody>
      </p:sp>
      <p:sp>
        <p:nvSpPr>
          <p:cNvPr id="239" name="Google Shape;239;p34"/>
          <p:cNvSpPr txBox="1"/>
          <p:nvPr/>
        </p:nvSpPr>
        <p:spPr>
          <a:xfrm>
            <a:off x="102725" y="92025"/>
            <a:ext cx="30000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100" dirty="0">
                <a:solidFill>
                  <a:schemeClr val="dk1"/>
                </a:solidFill>
                <a:latin typeface="Calibri"/>
                <a:ea typeface="Calibri"/>
                <a:cs typeface="Calibri"/>
                <a:sym typeface="Calibri"/>
              </a:rPr>
              <a:t>Continue to develop general sound discrimination, rhythm and rhyme, alliteration, voice sounds, oral blending, and segmenting.</a:t>
            </a:r>
            <a:endParaRPr sz="1600" dirty="0"/>
          </a:p>
        </p:txBody>
      </p:sp>
      <p:pic>
        <p:nvPicPr>
          <p:cNvPr id="241" name="Google Shape;241;p34"/>
          <p:cNvPicPr preferRelativeResize="0"/>
          <p:nvPr/>
        </p:nvPicPr>
        <p:blipFill>
          <a:blip r:embed="rId3">
            <a:alphaModFix/>
          </a:blip>
          <a:stretch>
            <a:fillRect/>
          </a:stretch>
        </p:blipFill>
        <p:spPr>
          <a:xfrm>
            <a:off x="437275" y="1263837"/>
            <a:ext cx="2330888" cy="1172825"/>
          </a:xfrm>
          <a:prstGeom prst="rect">
            <a:avLst/>
          </a:prstGeom>
          <a:noFill/>
          <a:ln>
            <a:noFill/>
          </a:ln>
        </p:spPr>
      </p:pic>
      <p:pic>
        <p:nvPicPr>
          <p:cNvPr id="4" name="Picture 3">
            <a:extLst>
              <a:ext uri="{FF2B5EF4-FFF2-40B4-BE49-F238E27FC236}">
                <a16:creationId xmlns:a16="http://schemas.microsoft.com/office/drawing/2014/main" id="{FE8D0364-9C63-FB3F-7CAD-29B7C03AE997}"/>
              </a:ext>
            </a:extLst>
          </p:cNvPr>
          <p:cNvPicPr>
            <a:picLocks noChangeAspect="1"/>
          </p:cNvPicPr>
          <p:nvPr/>
        </p:nvPicPr>
        <p:blipFill>
          <a:blip r:embed="rId4"/>
          <a:stretch>
            <a:fillRect/>
          </a:stretch>
        </p:blipFill>
        <p:spPr>
          <a:xfrm>
            <a:off x="3164505" y="0"/>
            <a:ext cx="4208902" cy="1850250"/>
          </a:xfrm>
          <a:prstGeom prst="rect">
            <a:avLst/>
          </a:prstGeom>
        </p:spPr>
      </p:pic>
      <p:sp>
        <p:nvSpPr>
          <p:cNvPr id="14" name="Google Shape;255;p35">
            <a:extLst>
              <a:ext uri="{FF2B5EF4-FFF2-40B4-BE49-F238E27FC236}">
                <a16:creationId xmlns:a16="http://schemas.microsoft.com/office/drawing/2014/main" id="{52CD09FE-3E31-601A-9048-D006CC073B8E}"/>
              </a:ext>
            </a:extLst>
          </p:cNvPr>
          <p:cNvSpPr txBox="1"/>
          <p:nvPr/>
        </p:nvSpPr>
        <p:spPr>
          <a:xfrm>
            <a:off x="310713" y="2739900"/>
            <a:ext cx="2457450" cy="828676"/>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Children will be able to read all single letter set 1 sounds and be able to blend sounds into words orally.</a:t>
            </a:r>
            <a:endParaRPr sz="12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63E3194-014E-D2AC-8791-CFA70A6ED440}"/>
              </a:ext>
            </a:extLst>
          </p:cNvPr>
          <p:cNvPicPr>
            <a:picLocks noChangeAspect="1"/>
          </p:cNvPicPr>
          <p:nvPr/>
        </p:nvPicPr>
        <p:blipFill>
          <a:blip r:embed="rId5"/>
          <a:stretch>
            <a:fillRect/>
          </a:stretch>
        </p:blipFill>
        <p:spPr>
          <a:xfrm>
            <a:off x="6732574" y="1950243"/>
            <a:ext cx="2252201" cy="30450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p:nvPr/>
        </p:nvSpPr>
        <p:spPr>
          <a:xfrm>
            <a:off x="102725" y="92025"/>
            <a:ext cx="8932800" cy="7851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2000" b="1" dirty="0">
                <a:solidFill>
                  <a:srgbClr val="FFFFFF"/>
                </a:solidFill>
                <a:latin typeface="Calibri"/>
                <a:ea typeface="Calibri"/>
                <a:cs typeface="Calibri"/>
                <a:sym typeface="Calibri"/>
              </a:rPr>
              <a:t>Mathematics </a:t>
            </a:r>
            <a:r>
              <a:rPr lang="en-GB" sz="1100" dirty="0">
                <a:solidFill>
                  <a:schemeClr val="dk1"/>
                </a:solidFill>
                <a:latin typeface="Calibri"/>
                <a:ea typeface="Calibri"/>
                <a:cs typeface="Calibri"/>
                <a:sym typeface="Calibri"/>
              </a:rPr>
              <a:t>Baseline – 3 weeks: Opportunity to settle in, intro the areas of provision inside and outside and get to know the </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GB" sz="1100" dirty="0">
                <a:solidFill>
                  <a:schemeClr val="dk1"/>
                </a:solidFill>
                <a:latin typeface="Calibri"/>
                <a:ea typeface="Calibri"/>
                <a:cs typeface="Calibri"/>
                <a:sym typeface="Calibri"/>
              </a:rPr>
              <a:t>children’s mathematical knowledge through play, intro key times of day, class routines, where do things belong? [Positional language]</a:t>
            </a:r>
            <a:endParaRPr sz="2000" dirty="0">
              <a:latin typeface="Comic Sans MS"/>
              <a:ea typeface="Comic Sans MS"/>
              <a:cs typeface="Comic Sans MS"/>
              <a:sym typeface="Comic Sans MS"/>
            </a:endParaRPr>
          </a:p>
        </p:txBody>
      </p:sp>
      <p:sp>
        <p:nvSpPr>
          <p:cNvPr id="254" name="Google Shape;254;p35"/>
          <p:cNvSpPr txBox="1"/>
          <p:nvPr/>
        </p:nvSpPr>
        <p:spPr>
          <a:xfrm>
            <a:off x="125500" y="1001075"/>
            <a:ext cx="4386900" cy="12075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endParaRPr sz="1100" u="sng"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Number, zero, one, two, three ..... to ten, none, How many? is the same as, equals, balances, as many as</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more, larger, bigger, greater, biggest, most, less, fewer, smaller, smallest, least, guess, nearly, close to, about, just over, just under, too many, too few, enough, not enough</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sz="1100" b="1" dirty="0"/>
          </a:p>
        </p:txBody>
      </p:sp>
      <p:sp>
        <p:nvSpPr>
          <p:cNvPr id="255" name="Google Shape;255;p35"/>
          <p:cNvSpPr txBox="1"/>
          <p:nvPr/>
        </p:nvSpPr>
        <p:spPr>
          <a:xfrm>
            <a:off x="4648625" y="1001075"/>
            <a:ext cx="4386900" cy="30285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Count objects, actions, and sounds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Subitise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Matching - same/different, colour, size, shape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Sorting into groups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Counting by rote, counting aloud, clapping, stamping, drumming etc, nursery rhymes, counting songs, using fingers to represent numbers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Comparing amounts – equal, more than, fewer than.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Comparing size, mass &amp; capacity – big/little, large/small, short/tall, tallest/shortest</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Exploring pattern - making simple patterns, odd one out, exploring more complex patterns.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6" name="Google Shape;256;p35"/>
          <p:cNvSpPr txBox="1"/>
          <p:nvPr/>
        </p:nvSpPr>
        <p:spPr>
          <a:xfrm>
            <a:off x="153575" y="4144900"/>
            <a:ext cx="8831100" cy="9030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r>
              <a:rPr lang="en-GB" sz="1100" dirty="0">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 Use number tracks in games (ensure there is variation e.g. horizontal, vertical, diagonal, ascending value and descending value)</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 Sing number rhymes together (ten green bottles, ten fat sausages, 1 2 3 4 5 once I caught a fish alive, five speckled frogs etc.)</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 Create number books with your child e.g. ‘My book of 6’ and taking photographs, stamping numbers and objects in.</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dirty="0"/>
          </a:p>
        </p:txBody>
      </p:sp>
      <p:pic>
        <p:nvPicPr>
          <p:cNvPr id="257" name="Google Shape;257;p35"/>
          <p:cNvPicPr preferRelativeResize="0"/>
          <p:nvPr/>
        </p:nvPicPr>
        <p:blipFill>
          <a:blip r:embed="rId3">
            <a:alphaModFix/>
          </a:blip>
          <a:stretch>
            <a:fillRect/>
          </a:stretch>
        </p:blipFill>
        <p:spPr>
          <a:xfrm>
            <a:off x="85725" y="2273402"/>
            <a:ext cx="704850" cy="925773"/>
          </a:xfrm>
          <a:prstGeom prst="rect">
            <a:avLst/>
          </a:prstGeom>
          <a:noFill/>
          <a:ln>
            <a:noFill/>
          </a:ln>
        </p:spPr>
      </p:pic>
      <p:pic>
        <p:nvPicPr>
          <p:cNvPr id="258" name="Google Shape;258;p35"/>
          <p:cNvPicPr preferRelativeResize="0"/>
          <p:nvPr/>
        </p:nvPicPr>
        <p:blipFill>
          <a:blip r:embed="rId4">
            <a:alphaModFix/>
          </a:blip>
          <a:stretch>
            <a:fillRect/>
          </a:stretch>
        </p:blipFill>
        <p:spPr>
          <a:xfrm>
            <a:off x="891563" y="2590675"/>
            <a:ext cx="866775" cy="1042473"/>
          </a:xfrm>
          <a:prstGeom prst="rect">
            <a:avLst/>
          </a:prstGeom>
          <a:noFill/>
          <a:ln>
            <a:noFill/>
          </a:ln>
        </p:spPr>
      </p:pic>
      <p:pic>
        <p:nvPicPr>
          <p:cNvPr id="259" name="Google Shape;259;p35"/>
          <p:cNvPicPr preferRelativeResize="0"/>
          <p:nvPr/>
        </p:nvPicPr>
        <p:blipFill>
          <a:blip r:embed="rId5">
            <a:alphaModFix/>
          </a:blip>
          <a:stretch>
            <a:fillRect/>
          </a:stretch>
        </p:blipFill>
        <p:spPr>
          <a:xfrm>
            <a:off x="2698138" y="2571750"/>
            <a:ext cx="866775" cy="1080328"/>
          </a:xfrm>
          <a:prstGeom prst="rect">
            <a:avLst/>
          </a:prstGeom>
          <a:noFill/>
          <a:ln>
            <a:noFill/>
          </a:ln>
        </p:spPr>
      </p:pic>
      <p:pic>
        <p:nvPicPr>
          <p:cNvPr id="260" name="Google Shape;260;p35"/>
          <p:cNvPicPr preferRelativeResize="0"/>
          <p:nvPr/>
        </p:nvPicPr>
        <p:blipFill>
          <a:blip r:embed="rId6">
            <a:alphaModFix/>
          </a:blip>
          <a:stretch>
            <a:fillRect/>
          </a:stretch>
        </p:blipFill>
        <p:spPr>
          <a:xfrm>
            <a:off x="102726" y="3361100"/>
            <a:ext cx="644375" cy="684141"/>
          </a:xfrm>
          <a:prstGeom prst="rect">
            <a:avLst/>
          </a:prstGeom>
          <a:noFill/>
          <a:ln>
            <a:noFill/>
          </a:ln>
        </p:spPr>
      </p:pic>
      <p:pic>
        <p:nvPicPr>
          <p:cNvPr id="261" name="Google Shape;261;p35"/>
          <p:cNvPicPr preferRelativeResize="0"/>
          <p:nvPr/>
        </p:nvPicPr>
        <p:blipFill>
          <a:blip r:embed="rId7">
            <a:alphaModFix/>
          </a:blip>
          <a:stretch>
            <a:fillRect/>
          </a:stretch>
        </p:blipFill>
        <p:spPr>
          <a:xfrm>
            <a:off x="3645625" y="2348300"/>
            <a:ext cx="866775" cy="790575"/>
          </a:xfrm>
          <a:prstGeom prst="rect">
            <a:avLst/>
          </a:prstGeom>
          <a:noFill/>
          <a:ln>
            <a:noFill/>
          </a:ln>
        </p:spPr>
      </p:pic>
      <p:pic>
        <p:nvPicPr>
          <p:cNvPr id="262" name="Google Shape;262;p35"/>
          <p:cNvPicPr preferRelativeResize="0"/>
          <p:nvPr/>
        </p:nvPicPr>
        <p:blipFill>
          <a:blip r:embed="rId8">
            <a:alphaModFix/>
          </a:blip>
          <a:stretch>
            <a:fillRect/>
          </a:stretch>
        </p:blipFill>
        <p:spPr>
          <a:xfrm>
            <a:off x="1859340" y="3260137"/>
            <a:ext cx="704850" cy="771538"/>
          </a:xfrm>
          <a:prstGeom prst="rect">
            <a:avLst/>
          </a:prstGeom>
          <a:noFill/>
          <a:ln>
            <a:noFill/>
          </a:ln>
        </p:spPr>
      </p:pic>
      <p:pic>
        <p:nvPicPr>
          <p:cNvPr id="263" name="Google Shape;263;p35"/>
          <p:cNvPicPr preferRelativeResize="0"/>
          <p:nvPr/>
        </p:nvPicPr>
        <p:blipFill>
          <a:blip r:embed="rId9">
            <a:alphaModFix/>
          </a:blip>
          <a:stretch>
            <a:fillRect/>
          </a:stretch>
        </p:blipFill>
        <p:spPr>
          <a:xfrm>
            <a:off x="1859336" y="2352688"/>
            <a:ext cx="704850" cy="794222"/>
          </a:xfrm>
          <a:prstGeom prst="rect">
            <a:avLst/>
          </a:prstGeom>
          <a:noFill/>
          <a:ln>
            <a:noFill/>
          </a:ln>
        </p:spPr>
      </p:pic>
      <p:pic>
        <p:nvPicPr>
          <p:cNvPr id="264" name="Google Shape;264;p35"/>
          <p:cNvPicPr preferRelativeResize="0"/>
          <p:nvPr/>
        </p:nvPicPr>
        <p:blipFill>
          <a:blip r:embed="rId10">
            <a:alphaModFix/>
          </a:blip>
          <a:stretch>
            <a:fillRect/>
          </a:stretch>
        </p:blipFill>
        <p:spPr>
          <a:xfrm>
            <a:off x="3645625" y="3278600"/>
            <a:ext cx="866775" cy="796390"/>
          </a:xfrm>
          <a:prstGeom prst="rect">
            <a:avLst/>
          </a:prstGeom>
          <a:noFill/>
          <a:ln>
            <a:noFill/>
          </a:ln>
        </p:spPr>
      </p:pic>
      <p:pic>
        <p:nvPicPr>
          <p:cNvPr id="265" name="Google Shape;265;p35"/>
          <p:cNvPicPr preferRelativeResize="0"/>
          <p:nvPr/>
        </p:nvPicPr>
        <p:blipFill>
          <a:blip r:embed="rId11">
            <a:alphaModFix/>
          </a:blip>
          <a:stretch>
            <a:fillRect/>
          </a:stretch>
        </p:blipFill>
        <p:spPr>
          <a:xfrm>
            <a:off x="7731675" y="2891100"/>
            <a:ext cx="1104635" cy="1042475"/>
          </a:xfrm>
          <a:prstGeom prst="rect">
            <a:avLst/>
          </a:prstGeom>
          <a:noFill/>
          <a:ln>
            <a:noFill/>
          </a:ln>
        </p:spPr>
      </p:pic>
      <p:pic>
        <p:nvPicPr>
          <p:cNvPr id="266" name="Google Shape;266;p35"/>
          <p:cNvPicPr preferRelativeResize="0"/>
          <p:nvPr/>
        </p:nvPicPr>
        <p:blipFill rotWithShape="1">
          <a:blip r:embed="rId12">
            <a:alphaModFix/>
          </a:blip>
          <a:srcRect/>
          <a:stretch/>
        </p:blipFill>
        <p:spPr>
          <a:xfrm>
            <a:off x="8218157" y="175510"/>
            <a:ext cx="618138" cy="618138"/>
          </a:xfrm>
          <a:prstGeom prst="rect">
            <a:avLst/>
          </a:prstGeom>
          <a:noFill/>
          <a:ln>
            <a:noFill/>
          </a:ln>
        </p:spPr>
      </p:pic>
      <p:pic>
        <p:nvPicPr>
          <p:cNvPr id="267" name="Google Shape;267;p35"/>
          <p:cNvPicPr preferRelativeResize="0"/>
          <p:nvPr/>
        </p:nvPicPr>
        <p:blipFill>
          <a:blip r:embed="rId13">
            <a:alphaModFix/>
          </a:blip>
          <a:stretch>
            <a:fillRect/>
          </a:stretch>
        </p:blipFill>
        <p:spPr>
          <a:xfrm>
            <a:off x="4792625" y="3066825"/>
            <a:ext cx="866750" cy="866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2421</Words>
  <Application>Microsoft Office PowerPoint</Application>
  <PresentationFormat>On-screen Show (16:9)</PresentationFormat>
  <Paragraphs>233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Amatic SC</vt:lpstr>
      <vt:lpstr>Comic Sans MS</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curiosity… •    What did you do in school that was new today? •    Who did you meet today? •    Can you learn the names of the children in your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Jones</dc:creator>
  <cp:lastModifiedBy>Rhianna Abbott</cp:lastModifiedBy>
  <cp:revision>6</cp:revision>
  <dcterms:modified xsi:type="dcterms:W3CDTF">2022-09-29T20:01:47Z</dcterms:modified>
</cp:coreProperties>
</file>